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042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10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26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10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2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37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081" y="1028700"/>
            <a:ext cx="535781" cy="4286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8926" y="1800225"/>
            <a:ext cx="603755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1: Scalable Web Application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588926" y="2314575"/>
            <a:ext cx="6037557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ALB and Auto Scaling</a:t>
            </a:r>
            <a:endParaRPr lang="en-US" sz="1688" dirty="0"/>
          </a:p>
        </p:txBody>
      </p:sp>
      <p:sp>
        <p:nvSpPr>
          <p:cNvPr id="6" name="Shape 2"/>
          <p:cNvSpPr/>
          <p:nvPr/>
        </p:nvSpPr>
        <p:spPr>
          <a:xfrm>
            <a:off x="1588926" y="2800350"/>
            <a:ext cx="5966120" cy="80010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760376" y="2971800"/>
            <a:ext cx="569465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AWS Solutions Architect - Associate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1760376" y="3228975"/>
            <a:ext cx="569465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Graduation Project Guide</a:t>
            </a:r>
            <a:endParaRPr lang="en-US" sz="1013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584" y="3971925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12034" y="3943350"/>
            <a:ext cx="2726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EC2</a:t>
            </a:r>
            <a:endParaRPr lang="en-US" sz="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803" y="3971925"/>
            <a:ext cx="142875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041828" y="3943350"/>
            <a:ext cx="27869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ALB</a:t>
            </a:r>
            <a:endParaRPr lang="en-US" sz="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7680" y="3971925"/>
            <a:ext cx="100013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34843" y="3943350"/>
            <a:ext cx="7368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 Scaling</a:t>
            </a:r>
            <a:endParaRPr lang="en-US" sz="9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8900" y="3971925"/>
            <a:ext cx="100013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686062" y="3943350"/>
            <a:ext cx="2887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RDS</a:t>
            </a:r>
            <a:endParaRPr lang="en-US" sz="90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EA41B53B-E09A-4D11-CE76-882FD0A254DA}"/>
              </a:ext>
            </a:extLst>
          </p:cNvPr>
          <p:cNvSpPr/>
          <p:nvPr/>
        </p:nvSpPr>
        <p:spPr>
          <a:xfrm>
            <a:off x="1458901" y="4235663"/>
            <a:ext cx="6037557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Khalid Mohamed Salman</a:t>
            </a:r>
            <a:endParaRPr lang="en-US"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00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00038"/>
            <a:ext cx="257175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7225" y="285750"/>
            <a:ext cx="353637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 and Cleanup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285750" y="800100"/>
            <a:ext cx="4200525" cy="17430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285750" y="800100"/>
            <a:ext cx="28575" cy="1743075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00125"/>
            <a:ext cx="125016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7941" y="971550"/>
            <a:ext cx="16439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Best Practices</a:t>
            </a:r>
            <a:endParaRPr lang="en-US" sz="112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314450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8650" y="1285875"/>
            <a:ext cx="201833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IAM roles instead of access keys</a:t>
            </a:r>
            <a:endParaRPr lang="en-US" sz="9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543050"/>
            <a:ext cx="114300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8650" y="1514475"/>
            <a:ext cx="193726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least privilege principle</a:t>
            </a:r>
            <a:endParaRPr lang="en-US" sz="9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71650"/>
            <a:ext cx="114300" cy="1143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28650" y="1743075"/>
            <a:ext cx="157782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Restrict security group rules</a:t>
            </a:r>
            <a:endParaRPr lang="en-US" sz="9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000250"/>
            <a:ext cx="114300" cy="11430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628650" y="1971675"/>
            <a:ext cx="166273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CloudTrail for auditing</a:t>
            </a:r>
            <a:endParaRPr lang="en-US" sz="9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228850"/>
            <a:ext cx="114300" cy="1143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628650" y="2200275"/>
            <a:ext cx="189864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private subnets for databases</a:t>
            </a:r>
            <a:endParaRPr lang="en-US" sz="900" dirty="0"/>
          </a:p>
        </p:txBody>
      </p:sp>
      <p:sp>
        <p:nvSpPr>
          <p:cNvPr id="19" name="Shape 9"/>
          <p:cNvSpPr/>
          <p:nvPr/>
        </p:nvSpPr>
        <p:spPr>
          <a:xfrm>
            <a:off x="285750" y="2714625"/>
            <a:ext cx="4200525" cy="17430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0"/>
          <p:cNvSpPr/>
          <p:nvPr/>
        </p:nvSpPr>
        <p:spPr>
          <a:xfrm>
            <a:off x="285750" y="2714625"/>
            <a:ext cx="28575" cy="17430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914650"/>
            <a:ext cx="89297" cy="142875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32222" y="2886075"/>
            <a:ext cx="132631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Optimization</a:t>
            </a:r>
            <a:endParaRPr lang="en-US" sz="1125" dirty="0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28975"/>
            <a:ext cx="114300" cy="114300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628650" y="3200400"/>
            <a:ext cx="17382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appropriate instance types</a:t>
            </a:r>
            <a:endParaRPr lang="en-US" sz="90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57575"/>
            <a:ext cx="114300" cy="114300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628650" y="3429000"/>
            <a:ext cx="183373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proper scaling policies</a:t>
            </a:r>
            <a:endParaRPr lang="en-US" sz="900" dirty="0"/>
          </a:p>
        </p:txBody>
      </p:sp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86175"/>
            <a:ext cx="114300" cy="114300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628650" y="3657600"/>
            <a:ext cx="158524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 and optimize usage</a:t>
            </a:r>
            <a:endParaRPr lang="en-US" sz="900" dirty="0"/>
          </a:p>
        </p:txBody>
      </p:sp>
      <p:pic>
        <p:nvPicPr>
          <p:cNvPr id="29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914775"/>
            <a:ext cx="114300" cy="114300"/>
          </a:xfrm>
          <a:prstGeom prst="rect">
            <a:avLst/>
          </a:prstGeom>
        </p:spPr>
      </p:pic>
      <p:sp>
        <p:nvSpPr>
          <p:cNvPr id="30" name="Text 15"/>
          <p:cNvSpPr/>
          <p:nvPr/>
        </p:nvSpPr>
        <p:spPr>
          <a:xfrm>
            <a:off x="628650" y="3886200"/>
            <a:ext cx="214851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Reserved Instances for production</a:t>
            </a:r>
            <a:endParaRPr lang="en-US" sz="900" dirty="0"/>
          </a:p>
        </p:txBody>
      </p:sp>
      <p:pic>
        <p:nvPicPr>
          <p:cNvPr id="31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143375"/>
            <a:ext cx="114300" cy="114300"/>
          </a:xfrm>
          <a:prstGeom prst="rect">
            <a:avLst/>
          </a:prstGeom>
        </p:spPr>
      </p:pic>
      <p:sp>
        <p:nvSpPr>
          <p:cNvPr id="32" name="Text 16"/>
          <p:cNvSpPr/>
          <p:nvPr/>
        </p:nvSpPr>
        <p:spPr>
          <a:xfrm>
            <a:off x="628650" y="4114800"/>
            <a:ext cx="11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 up billing alerts</a:t>
            </a:r>
            <a:endParaRPr lang="en-US" sz="900" dirty="0"/>
          </a:p>
        </p:txBody>
      </p:sp>
      <p:sp>
        <p:nvSpPr>
          <p:cNvPr id="33" name="Shape 17"/>
          <p:cNvSpPr/>
          <p:nvPr/>
        </p:nvSpPr>
        <p:spPr>
          <a:xfrm>
            <a:off x="4657725" y="800100"/>
            <a:ext cx="4200525" cy="31432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18"/>
          <p:cNvSpPr/>
          <p:nvPr/>
        </p:nvSpPr>
        <p:spPr>
          <a:xfrm>
            <a:off x="4657725" y="800100"/>
            <a:ext cx="28575" cy="3143250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5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1000125"/>
            <a:ext cx="125016" cy="142875"/>
          </a:xfrm>
          <a:prstGeom prst="rect">
            <a:avLst/>
          </a:prstGeom>
        </p:spPr>
      </p:pic>
      <p:sp>
        <p:nvSpPr>
          <p:cNvPr id="36" name="Text 19"/>
          <p:cNvSpPr/>
          <p:nvPr/>
        </p:nvSpPr>
        <p:spPr>
          <a:xfrm>
            <a:off x="5039916" y="971550"/>
            <a:ext cx="176450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Resource Cleanup Order</a:t>
            </a:r>
            <a:endParaRPr lang="en-US" sz="1125" dirty="0"/>
          </a:p>
        </p:txBody>
      </p:sp>
      <p:sp>
        <p:nvSpPr>
          <p:cNvPr id="37" name="Shape 20"/>
          <p:cNvSpPr/>
          <p:nvPr/>
        </p:nvSpPr>
        <p:spPr>
          <a:xfrm>
            <a:off x="4829175" y="1285875"/>
            <a:ext cx="3857625" cy="34290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21"/>
          <p:cNvSpPr/>
          <p:nvPr/>
        </p:nvSpPr>
        <p:spPr>
          <a:xfrm>
            <a:off x="4914900" y="1371600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22"/>
          <p:cNvSpPr/>
          <p:nvPr/>
        </p:nvSpPr>
        <p:spPr>
          <a:xfrm>
            <a:off x="4914900" y="1371600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88" dirty="0"/>
          </a:p>
        </p:txBody>
      </p:sp>
      <p:sp>
        <p:nvSpPr>
          <p:cNvPr id="40" name="Text 23"/>
          <p:cNvSpPr/>
          <p:nvPr/>
        </p:nvSpPr>
        <p:spPr>
          <a:xfrm>
            <a:off x="5172075" y="1371600"/>
            <a:ext cx="167861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Terminate Auto Scaling Group</a:t>
            </a:r>
            <a:endParaRPr lang="en-US" sz="900" dirty="0"/>
          </a:p>
        </p:txBody>
      </p:sp>
      <p:sp>
        <p:nvSpPr>
          <p:cNvPr id="41" name="Shape 24"/>
          <p:cNvSpPr/>
          <p:nvPr/>
        </p:nvSpPr>
        <p:spPr>
          <a:xfrm>
            <a:off x="4829175" y="1714500"/>
            <a:ext cx="3857625" cy="34290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25"/>
          <p:cNvSpPr/>
          <p:nvPr/>
        </p:nvSpPr>
        <p:spPr>
          <a:xfrm>
            <a:off x="4914900" y="1800225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26"/>
          <p:cNvSpPr/>
          <p:nvPr/>
        </p:nvSpPr>
        <p:spPr>
          <a:xfrm>
            <a:off x="4914900" y="1800225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88" dirty="0"/>
          </a:p>
        </p:txBody>
      </p:sp>
      <p:sp>
        <p:nvSpPr>
          <p:cNvPr id="44" name="Text 27"/>
          <p:cNvSpPr/>
          <p:nvPr/>
        </p:nvSpPr>
        <p:spPr>
          <a:xfrm>
            <a:off x="5172075" y="1800225"/>
            <a:ext cx="136579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Delete Launch Template</a:t>
            </a:r>
            <a:endParaRPr lang="en-US" sz="900" dirty="0"/>
          </a:p>
        </p:txBody>
      </p:sp>
      <p:sp>
        <p:nvSpPr>
          <p:cNvPr id="45" name="Shape 28"/>
          <p:cNvSpPr/>
          <p:nvPr/>
        </p:nvSpPr>
        <p:spPr>
          <a:xfrm>
            <a:off x="4829175" y="2143125"/>
            <a:ext cx="3857625" cy="34290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29"/>
          <p:cNvSpPr/>
          <p:nvPr/>
        </p:nvSpPr>
        <p:spPr>
          <a:xfrm>
            <a:off x="4914900" y="2228850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30"/>
          <p:cNvSpPr/>
          <p:nvPr/>
        </p:nvSpPr>
        <p:spPr>
          <a:xfrm>
            <a:off x="4914900" y="2228850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88" dirty="0"/>
          </a:p>
        </p:txBody>
      </p:sp>
      <p:sp>
        <p:nvSpPr>
          <p:cNvPr id="48" name="Text 31"/>
          <p:cNvSpPr/>
          <p:nvPr/>
        </p:nvSpPr>
        <p:spPr>
          <a:xfrm>
            <a:off x="5172075" y="2228850"/>
            <a:ext cx="184297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Delete Application Load Balancer</a:t>
            </a:r>
            <a:endParaRPr lang="en-US" sz="900" dirty="0"/>
          </a:p>
        </p:txBody>
      </p:sp>
      <p:sp>
        <p:nvSpPr>
          <p:cNvPr id="49" name="Shape 32"/>
          <p:cNvSpPr/>
          <p:nvPr/>
        </p:nvSpPr>
        <p:spPr>
          <a:xfrm>
            <a:off x="4829175" y="2571750"/>
            <a:ext cx="3857625" cy="34290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33"/>
          <p:cNvSpPr/>
          <p:nvPr/>
        </p:nvSpPr>
        <p:spPr>
          <a:xfrm>
            <a:off x="4914900" y="2657475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34"/>
          <p:cNvSpPr/>
          <p:nvPr/>
        </p:nvSpPr>
        <p:spPr>
          <a:xfrm>
            <a:off x="4914900" y="2657475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88" dirty="0"/>
          </a:p>
        </p:txBody>
      </p:sp>
      <p:sp>
        <p:nvSpPr>
          <p:cNvPr id="52" name="Text 35"/>
          <p:cNvSpPr/>
          <p:nvPr/>
        </p:nvSpPr>
        <p:spPr>
          <a:xfrm>
            <a:off x="5172075" y="2657475"/>
            <a:ext cx="11572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Delete Target Group</a:t>
            </a:r>
            <a:endParaRPr lang="en-US" sz="900" dirty="0"/>
          </a:p>
        </p:txBody>
      </p:sp>
      <p:sp>
        <p:nvSpPr>
          <p:cNvPr id="53" name="Shape 36"/>
          <p:cNvSpPr/>
          <p:nvPr/>
        </p:nvSpPr>
        <p:spPr>
          <a:xfrm>
            <a:off x="4829175" y="3000375"/>
            <a:ext cx="3857625" cy="34290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37"/>
          <p:cNvSpPr/>
          <p:nvPr/>
        </p:nvSpPr>
        <p:spPr>
          <a:xfrm>
            <a:off x="4914900" y="3086100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38"/>
          <p:cNvSpPr/>
          <p:nvPr/>
        </p:nvSpPr>
        <p:spPr>
          <a:xfrm>
            <a:off x="4914900" y="3086100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788" dirty="0"/>
          </a:p>
        </p:txBody>
      </p:sp>
      <p:sp>
        <p:nvSpPr>
          <p:cNvPr id="56" name="Text 39"/>
          <p:cNvSpPr/>
          <p:nvPr/>
        </p:nvSpPr>
        <p:spPr>
          <a:xfrm>
            <a:off x="5172075" y="3086100"/>
            <a:ext cx="1155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Delete RDS Instance</a:t>
            </a:r>
            <a:endParaRPr lang="en-US" sz="900" dirty="0"/>
          </a:p>
        </p:txBody>
      </p:sp>
      <p:sp>
        <p:nvSpPr>
          <p:cNvPr id="57" name="Shape 40"/>
          <p:cNvSpPr/>
          <p:nvPr/>
        </p:nvSpPr>
        <p:spPr>
          <a:xfrm>
            <a:off x="4829175" y="3429000"/>
            <a:ext cx="3857625" cy="34290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41"/>
          <p:cNvSpPr/>
          <p:nvPr/>
        </p:nvSpPr>
        <p:spPr>
          <a:xfrm>
            <a:off x="4914900" y="3514725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42"/>
          <p:cNvSpPr/>
          <p:nvPr/>
        </p:nvSpPr>
        <p:spPr>
          <a:xfrm>
            <a:off x="4914900" y="3514725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788" dirty="0"/>
          </a:p>
        </p:txBody>
      </p:sp>
      <p:sp>
        <p:nvSpPr>
          <p:cNvPr id="60" name="Text 43"/>
          <p:cNvSpPr/>
          <p:nvPr/>
        </p:nvSpPr>
        <p:spPr>
          <a:xfrm>
            <a:off x="5172075" y="3514725"/>
            <a:ext cx="19601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Deregister AMI &amp; Delete Snapshots</a:t>
            </a:r>
            <a:endParaRPr lang="en-US" sz="900" dirty="0"/>
          </a:p>
        </p:txBody>
      </p:sp>
      <p:sp>
        <p:nvSpPr>
          <p:cNvPr id="61" name="Shape 44"/>
          <p:cNvSpPr/>
          <p:nvPr/>
        </p:nvSpPr>
        <p:spPr>
          <a:xfrm>
            <a:off x="4657725" y="4114800"/>
            <a:ext cx="4200525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45"/>
          <p:cNvSpPr/>
          <p:nvPr/>
        </p:nvSpPr>
        <p:spPr>
          <a:xfrm>
            <a:off x="4657725" y="4114800"/>
            <a:ext cx="28575" cy="1514475"/>
          </a:xfrm>
          <a:prstGeom prst="rect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3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4314825"/>
            <a:ext cx="178594" cy="142875"/>
          </a:xfrm>
          <a:prstGeom prst="rect">
            <a:avLst/>
          </a:prstGeom>
        </p:spPr>
      </p:pic>
      <p:sp>
        <p:nvSpPr>
          <p:cNvPr id="64" name="Text 46"/>
          <p:cNvSpPr/>
          <p:nvPr/>
        </p:nvSpPr>
        <p:spPr>
          <a:xfrm>
            <a:off x="5093494" y="4286250"/>
            <a:ext cx="145676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Deliverables</a:t>
            </a:r>
            <a:endParaRPr lang="en-US" sz="1125" dirty="0"/>
          </a:p>
        </p:txBody>
      </p:sp>
      <p:pic>
        <p:nvPicPr>
          <p:cNvPr id="65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629150"/>
            <a:ext cx="114300" cy="114300"/>
          </a:xfrm>
          <a:prstGeom prst="rect">
            <a:avLst/>
          </a:prstGeom>
        </p:spPr>
      </p:pic>
      <p:sp>
        <p:nvSpPr>
          <p:cNvPr id="66" name="Text 47"/>
          <p:cNvSpPr/>
          <p:nvPr/>
        </p:nvSpPr>
        <p:spPr>
          <a:xfrm>
            <a:off x="5000625" y="4600575"/>
            <a:ext cx="169153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Solution Architecture Diagram</a:t>
            </a:r>
            <a:endParaRPr lang="en-US" sz="900" dirty="0"/>
          </a:p>
        </p:txBody>
      </p:sp>
      <p:pic>
        <p:nvPicPr>
          <p:cNvPr id="67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857750"/>
            <a:ext cx="114300" cy="114300"/>
          </a:xfrm>
          <a:prstGeom prst="rect">
            <a:avLst/>
          </a:prstGeom>
        </p:spPr>
      </p:pic>
      <p:sp>
        <p:nvSpPr>
          <p:cNvPr id="68" name="Text 48"/>
          <p:cNvSpPr/>
          <p:nvPr/>
        </p:nvSpPr>
        <p:spPr>
          <a:xfrm>
            <a:off x="5000625" y="4829175"/>
            <a:ext cx="216941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 Repository with documentation</a:t>
            </a:r>
            <a:endParaRPr lang="en-US" sz="900" dirty="0"/>
          </a:p>
        </p:txBody>
      </p:sp>
      <p:pic>
        <p:nvPicPr>
          <p:cNvPr id="69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5086350"/>
            <a:ext cx="114300" cy="114300"/>
          </a:xfrm>
          <a:prstGeom prst="rect">
            <a:avLst/>
          </a:prstGeom>
        </p:spPr>
      </p:pic>
      <p:sp>
        <p:nvSpPr>
          <p:cNvPr id="70" name="Text 49"/>
          <p:cNvSpPr/>
          <p:nvPr/>
        </p:nvSpPr>
        <p:spPr>
          <a:xfrm>
            <a:off x="5000625" y="5057775"/>
            <a:ext cx="178571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README with setup instructions</a:t>
            </a:r>
            <a:endParaRPr lang="en-US" sz="900" dirty="0"/>
          </a:p>
        </p:txBody>
      </p:sp>
      <p:pic>
        <p:nvPicPr>
          <p:cNvPr id="7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175" y="5314950"/>
            <a:ext cx="128588" cy="114300"/>
          </a:xfrm>
          <a:prstGeom prst="rect">
            <a:avLst/>
          </a:prstGeom>
        </p:spPr>
      </p:pic>
      <p:sp>
        <p:nvSpPr>
          <p:cNvPr id="72" name="Text 50"/>
          <p:cNvSpPr/>
          <p:nvPr/>
        </p:nvSpPr>
        <p:spPr>
          <a:xfrm>
            <a:off x="5014913" y="5286375"/>
            <a:ext cx="187727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 URL or demo video (optional)</a:t>
            </a:r>
            <a:endParaRPr lang="en-US" sz="900" dirty="0"/>
          </a:p>
        </p:txBody>
      </p:sp>
      <p:sp>
        <p:nvSpPr>
          <p:cNvPr id="73" name="Text 51"/>
          <p:cNvSpPr/>
          <p:nvPr/>
        </p:nvSpPr>
        <p:spPr>
          <a:xfrm>
            <a:off x="457200" y="5972175"/>
            <a:ext cx="8301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Congratulations!</a:t>
            </a:r>
            <a:endParaRPr lang="en-US" sz="1350" dirty="0"/>
          </a:p>
        </p:txBody>
      </p:sp>
      <p:sp>
        <p:nvSpPr>
          <p:cNvPr id="74" name="Text 52"/>
          <p:cNvSpPr/>
          <p:nvPr/>
        </p:nvSpPr>
        <p:spPr>
          <a:xfrm>
            <a:off x="457200" y="6257925"/>
            <a:ext cx="8301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You've successfully implemented a scalable, highly available web application on AWS</a:t>
            </a:r>
            <a:endParaRPr lang="en-US" sz="1013" dirty="0"/>
          </a:p>
        </p:txBody>
      </p:sp>
      <p:pic>
        <p:nvPicPr>
          <p:cNvPr id="75" name="Image 2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7382" y="6600825"/>
            <a:ext cx="114300" cy="114300"/>
          </a:xfrm>
          <a:prstGeom prst="rect">
            <a:avLst/>
          </a:prstGeom>
        </p:spPr>
      </p:pic>
      <p:sp>
        <p:nvSpPr>
          <p:cNvPr id="76" name="Text 53"/>
          <p:cNvSpPr/>
          <p:nvPr/>
        </p:nvSpPr>
        <p:spPr>
          <a:xfrm>
            <a:off x="2668832" y="6572250"/>
            <a:ext cx="9329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 Availability</a:t>
            </a:r>
            <a:endParaRPr lang="en-US" sz="900" dirty="0"/>
          </a:p>
        </p:txBody>
      </p:sp>
      <p:pic>
        <p:nvPicPr>
          <p:cNvPr id="77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1774" y="6600825"/>
            <a:ext cx="114300" cy="114300"/>
          </a:xfrm>
          <a:prstGeom prst="rect">
            <a:avLst/>
          </a:prstGeom>
        </p:spPr>
      </p:pic>
      <p:sp>
        <p:nvSpPr>
          <p:cNvPr id="78" name="Text 54"/>
          <p:cNvSpPr/>
          <p:nvPr/>
        </p:nvSpPr>
        <p:spPr>
          <a:xfrm>
            <a:off x="3873224" y="6572250"/>
            <a:ext cx="7368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 Scaling</a:t>
            </a:r>
            <a:endParaRPr lang="en-US" sz="900" dirty="0"/>
          </a:p>
        </p:txBody>
      </p:sp>
      <p:pic>
        <p:nvPicPr>
          <p:cNvPr id="79" name="Image 2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31" y="6600825"/>
            <a:ext cx="114300" cy="114300"/>
          </a:xfrm>
          <a:prstGeom prst="rect">
            <a:avLst/>
          </a:prstGeom>
        </p:spPr>
      </p:pic>
      <p:sp>
        <p:nvSpPr>
          <p:cNvPr id="80" name="Text 55"/>
          <p:cNvSpPr/>
          <p:nvPr/>
        </p:nvSpPr>
        <p:spPr>
          <a:xfrm>
            <a:off x="4881581" y="6572250"/>
            <a:ext cx="8925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Load Balancing</a:t>
            </a:r>
            <a:endParaRPr lang="en-US" sz="900" dirty="0"/>
          </a:p>
        </p:txBody>
      </p:sp>
      <p:pic>
        <p:nvPicPr>
          <p:cNvPr id="81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4172" y="6600825"/>
            <a:ext cx="114300" cy="114300"/>
          </a:xfrm>
          <a:prstGeom prst="rect">
            <a:avLst/>
          </a:prstGeom>
        </p:spPr>
      </p:pic>
      <p:sp>
        <p:nvSpPr>
          <p:cNvPr id="82" name="Text 56"/>
          <p:cNvSpPr/>
          <p:nvPr/>
        </p:nvSpPr>
        <p:spPr>
          <a:xfrm>
            <a:off x="6045622" y="6572250"/>
            <a:ext cx="6724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82B52-D806-4A52-9D6A-5CCCE7064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99402"/>
            <a:ext cx="7360480" cy="4529797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D203B3-D795-F5D5-158E-3881D13F5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00038"/>
            <a:ext cx="257175" cy="25717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A36AFE18-773E-8574-D5E6-156297CC9677}"/>
              </a:ext>
            </a:extLst>
          </p:cNvPr>
          <p:cNvSpPr/>
          <p:nvPr/>
        </p:nvSpPr>
        <p:spPr>
          <a:xfrm>
            <a:off x="657225" y="300038"/>
            <a:ext cx="3536379" cy="62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</a:rPr>
              <a:t>Architecture Diagram</a:t>
            </a:r>
          </a:p>
          <a:p>
            <a:pPr marL="0" indent="0">
              <a:buNone/>
            </a:pPr>
            <a:endParaRPr lang="en-US" sz="2025" dirty="0"/>
          </a:p>
        </p:txBody>
      </p:sp>
    </p:spTree>
    <p:extLst>
      <p:ext uri="{BB962C8B-B14F-4D97-AF65-F5344CB8AC3E}">
        <p14:creationId xmlns:p14="http://schemas.microsoft.com/office/powerpoint/2010/main" val="279856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42913"/>
            <a:ext cx="321469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394" y="428625"/>
            <a:ext cx="225642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Overview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428625" y="942975"/>
            <a:ext cx="4029075" cy="16287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428625" y="942975"/>
            <a:ext cx="28575" cy="1628775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1143000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7250" y="1114425"/>
            <a:ext cx="116736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Goals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1485900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00100" y="1457325"/>
            <a:ext cx="231343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Deploy a scalable web application on AWS</a:t>
            </a:r>
            <a:endParaRPr lang="en-US" sz="9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1743075"/>
            <a:ext cx="114300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00100" y="1714500"/>
            <a:ext cx="220839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high availability architecture</a:t>
            </a:r>
            <a:endParaRPr lang="en-US" sz="9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2000250"/>
            <a:ext cx="114300" cy="1143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800100" y="1971675"/>
            <a:ext cx="257702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automatic scaling based on demand</a:t>
            </a:r>
            <a:endParaRPr lang="en-US" sz="9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2257425"/>
            <a:ext cx="114300" cy="11430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800100" y="2228850"/>
            <a:ext cx="278196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Apply security and cost optimization best practices</a:t>
            </a:r>
            <a:endParaRPr lang="en-US" sz="900" dirty="0"/>
          </a:p>
        </p:txBody>
      </p:sp>
      <p:sp>
        <p:nvSpPr>
          <p:cNvPr id="17" name="Shape 8"/>
          <p:cNvSpPr/>
          <p:nvPr/>
        </p:nvSpPr>
        <p:spPr>
          <a:xfrm>
            <a:off x="428625" y="2743200"/>
            <a:ext cx="4029075" cy="13144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9"/>
          <p:cNvSpPr/>
          <p:nvPr/>
        </p:nvSpPr>
        <p:spPr>
          <a:xfrm>
            <a:off x="428625" y="2743200"/>
            <a:ext cx="28575" cy="1314450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2943225"/>
            <a:ext cx="214313" cy="17145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900113" y="2914650"/>
            <a:ext cx="17178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Learning Outcomes</a:t>
            </a:r>
            <a:endParaRPr lang="en-US" sz="13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3286125"/>
            <a:ext cx="100013" cy="1143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85813" y="3257550"/>
            <a:ext cx="218325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EC2-based web application deployment</a:t>
            </a:r>
            <a:endParaRPr lang="en-US" sz="900" dirty="0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3514725"/>
            <a:ext cx="100013" cy="114300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785813" y="3486150"/>
            <a:ext cx="268984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Load balancing and auto scaling implementation</a:t>
            </a:r>
            <a:endParaRPr lang="en-US" sz="90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3743325"/>
            <a:ext cx="100013" cy="114300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785813" y="3714750"/>
            <a:ext cx="208427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monitoring and alerting</a:t>
            </a:r>
            <a:endParaRPr lang="en-US" sz="900" dirty="0"/>
          </a:p>
        </p:txBody>
      </p:sp>
      <p:sp>
        <p:nvSpPr>
          <p:cNvPr id="27" name="Shape 14"/>
          <p:cNvSpPr/>
          <p:nvPr/>
        </p:nvSpPr>
        <p:spPr>
          <a:xfrm>
            <a:off x="4686300" y="942975"/>
            <a:ext cx="4029075" cy="19145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15"/>
          <p:cNvSpPr/>
          <p:nvPr/>
        </p:nvSpPr>
        <p:spPr>
          <a:xfrm>
            <a:off x="4686300" y="942975"/>
            <a:ext cx="28575" cy="1914525"/>
          </a:xfrm>
          <a:prstGeom prst="rect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750" y="1143000"/>
            <a:ext cx="214313" cy="171450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5157788" y="1114425"/>
            <a:ext cx="15493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 Type</a:t>
            </a:r>
            <a:endParaRPr lang="en-US" sz="1350" dirty="0"/>
          </a:p>
        </p:txBody>
      </p:sp>
      <p:sp>
        <p:nvSpPr>
          <p:cNvPr id="31" name="Shape 17"/>
          <p:cNvSpPr/>
          <p:nvPr/>
        </p:nvSpPr>
        <p:spPr>
          <a:xfrm>
            <a:off x="6357938" y="1457325"/>
            <a:ext cx="685800" cy="685800"/>
          </a:xfrm>
          <a:prstGeom prst="ellipse">
            <a:avLst/>
          </a:prstGeom>
          <a:solidFill>
            <a:srgbClr val="EDE9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2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3681" y="1693069"/>
            <a:ext cx="214313" cy="214313"/>
          </a:xfrm>
          <a:prstGeom prst="rect">
            <a:avLst/>
          </a:prstGeom>
        </p:spPr>
      </p:pic>
      <p:sp>
        <p:nvSpPr>
          <p:cNvPr id="33" name="Text 18"/>
          <p:cNvSpPr/>
          <p:nvPr/>
        </p:nvSpPr>
        <p:spPr>
          <a:xfrm>
            <a:off x="4857750" y="2257425"/>
            <a:ext cx="37576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EC2-based</a:t>
            </a:r>
            <a:endParaRPr lang="en-US" sz="1125" dirty="0"/>
          </a:p>
        </p:txBody>
      </p:sp>
      <p:sp>
        <p:nvSpPr>
          <p:cNvPr id="34" name="Text 19"/>
          <p:cNvSpPr/>
          <p:nvPr/>
        </p:nvSpPr>
        <p:spPr>
          <a:xfrm>
            <a:off x="4857750" y="2514600"/>
            <a:ext cx="3757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compute instances with load balancing and auto scaling</a:t>
            </a:r>
            <a:endParaRPr lang="en-US" sz="900" dirty="0"/>
          </a:p>
        </p:txBody>
      </p:sp>
      <p:sp>
        <p:nvSpPr>
          <p:cNvPr id="35" name="Shape 20"/>
          <p:cNvSpPr/>
          <p:nvPr/>
        </p:nvSpPr>
        <p:spPr>
          <a:xfrm>
            <a:off x="4686300" y="3028950"/>
            <a:ext cx="4029075" cy="15430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21"/>
          <p:cNvSpPr/>
          <p:nvPr/>
        </p:nvSpPr>
        <p:spPr>
          <a:xfrm>
            <a:off x="4686300" y="3028950"/>
            <a:ext cx="28575" cy="1543050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3228975"/>
            <a:ext cx="171450" cy="171450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5114925" y="3200400"/>
            <a:ext cx="15081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Technologies</a:t>
            </a:r>
            <a:endParaRPr lang="en-US" sz="1350" dirty="0"/>
          </a:p>
        </p:txBody>
      </p:sp>
      <p:pic>
        <p:nvPicPr>
          <p:cNvPr id="39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4994" y="3543300"/>
            <a:ext cx="171450" cy="171450"/>
          </a:xfrm>
          <a:prstGeom prst="rect">
            <a:avLst/>
          </a:prstGeom>
        </p:spPr>
      </p:pic>
      <p:sp>
        <p:nvSpPr>
          <p:cNvPr id="40" name="Text 23"/>
          <p:cNvSpPr/>
          <p:nvPr/>
        </p:nvSpPr>
        <p:spPr>
          <a:xfrm>
            <a:off x="4857750" y="3771900"/>
            <a:ext cx="18573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EC2</a:t>
            </a:r>
            <a:endParaRPr lang="en-US" sz="788" dirty="0"/>
          </a:p>
        </p:txBody>
      </p:sp>
      <p:pic>
        <p:nvPicPr>
          <p:cNvPr id="41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3800" y="3543300"/>
            <a:ext cx="214313" cy="171450"/>
          </a:xfrm>
          <a:prstGeom prst="rect">
            <a:avLst/>
          </a:prstGeom>
        </p:spPr>
      </p:pic>
      <p:sp>
        <p:nvSpPr>
          <p:cNvPr id="42" name="Text 24"/>
          <p:cNvSpPr/>
          <p:nvPr/>
        </p:nvSpPr>
        <p:spPr>
          <a:xfrm>
            <a:off x="6757988" y="3771900"/>
            <a:ext cx="18573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ALB</a:t>
            </a:r>
            <a:endParaRPr lang="en-US" sz="788" dirty="0"/>
          </a:p>
        </p:txBody>
      </p:sp>
      <p:pic>
        <p:nvPicPr>
          <p:cNvPr id="43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75709" y="4029075"/>
            <a:ext cx="150019" cy="171450"/>
          </a:xfrm>
          <a:prstGeom prst="rect">
            <a:avLst/>
          </a:prstGeom>
        </p:spPr>
      </p:pic>
      <p:sp>
        <p:nvSpPr>
          <p:cNvPr id="44" name="Text 25"/>
          <p:cNvSpPr/>
          <p:nvPr/>
        </p:nvSpPr>
        <p:spPr>
          <a:xfrm>
            <a:off x="4857750" y="4257675"/>
            <a:ext cx="18573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 Scaling</a:t>
            </a:r>
            <a:endParaRPr lang="en-US" sz="788" dirty="0"/>
          </a:p>
        </p:txBody>
      </p:sp>
      <p:pic>
        <p:nvPicPr>
          <p:cNvPr id="45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75947" y="4029075"/>
            <a:ext cx="150019" cy="171450"/>
          </a:xfrm>
          <a:prstGeom prst="rect">
            <a:avLst/>
          </a:prstGeom>
        </p:spPr>
      </p:pic>
      <p:sp>
        <p:nvSpPr>
          <p:cNvPr id="46" name="Text 26"/>
          <p:cNvSpPr/>
          <p:nvPr/>
        </p:nvSpPr>
        <p:spPr>
          <a:xfrm>
            <a:off x="6757988" y="4257675"/>
            <a:ext cx="18573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RDS</a:t>
            </a:r>
            <a:endParaRPr lang="en-US" sz="78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579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42913"/>
            <a:ext cx="289322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247" y="428625"/>
            <a:ext cx="285331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 Diagram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428625" y="942975"/>
            <a:ext cx="8286750" cy="48863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57225" y="1171575"/>
            <a:ext cx="79009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Scalable Web Application Architecture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57225" y="1457325"/>
            <a:ext cx="79009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 availability, auto-scaling, and load-balanced infrastructure</a:t>
            </a:r>
            <a:endParaRPr lang="en-US" sz="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75" y="1800225"/>
            <a:ext cx="4286250" cy="285750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331" y="4943475"/>
            <a:ext cx="171450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1525" y="5172075"/>
            <a:ext cx="17145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Internet Gateway</a:t>
            </a:r>
            <a:endParaRPr lang="en-US" sz="900" dirty="0"/>
          </a:p>
        </p:txBody>
      </p:sp>
      <p:sp>
        <p:nvSpPr>
          <p:cNvPr id="11" name="Text 5"/>
          <p:cNvSpPr/>
          <p:nvPr/>
        </p:nvSpPr>
        <p:spPr>
          <a:xfrm>
            <a:off x="771525" y="5343525"/>
            <a:ext cx="17145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 access point</a:t>
            </a:r>
            <a:endParaRPr lang="en-US" sz="788" dirty="0"/>
          </a:p>
        </p:txBody>
      </p:sp>
      <p:sp>
        <p:nvSpPr>
          <p:cNvPr id="12" name="Shape 6"/>
          <p:cNvSpPr/>
          <p:nvPr/>
        </p:nvSpPr>
        <p:spPr>
          <a:xfrm>
            <a:off x="2643188" y="4829175"/>
            <a:ext cx="1871663" cy="77152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1863" y="4943475"/>
            <a:ext cx="214313" cy="1714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757488" y="5172075"/>
            <a:ext cx="17145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 Load Balancer</a:t>
            </a:r>
            <a:endParaRPr lang="en-US" sz="900" dirty="0"/>
          </a:p>
        </p:txBody>
      </p:sp>
      <p:sp>
        <p:nvSpPr>
          <p:cNvPr id="15" name="Text 8"/>
          <p:cNvSpPr/>
          <p:nvPr/>
        </p:nvSpPr>
        <p:spPr>
          <a:xfrm>
            <a:off x="2757488" y="5343525"/>
            <a:ext cx="17145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distribution</a:t>
            </a:r>
            <a:endParaRPr lang="en-US" sz="788" dirty="0"/>
          </a:p>
        </p:txBody>
      </p:sp>
      <p:sp>
        <p:nvSpPr>
          <p:cNvPr id="16" name="Shape 9"/>
          <p:cNvSpPr/>
          <p:nvPr/>
        </p:nvSpPr>
        <p:spPr>
          <a:xfrm>
            <a:off x="4629150" y="4829175"/>
            <a:ext cx="1871663" cy="77152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256" y="4943475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743450" y="5172075"/>
            <a:ext cx="17145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EC2 Instances</a:t>
            </a:r>
            <a:endParaRPr lang="en-US" sz="900" dirty="0"/>
          </a:p>
        </p:txBody>
      </p:sp>
      <p:sp>
        <p:nvSpPr>
          <p:cNvPr id="19" name="Text 11"/>
          <p:cNvSpPr/>
          <p:nvPr/>
        </p:nvSpPr>
        <p:spPr>
          <a:xfrm>
            <a:off x="4743450" y="5343525"/>
            <a:ext cx="17145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 Scaling Group</a:t>
            </a:r>
            <a:endParaRPr lang="en-US" sz="788" dirty="0"/>
          </a:p>
        </p:txBody>
      </p:sp>
      <p:sp>
        <p:nvSpPr>
          <p:cNvPr id="20" name="Shape 12"/>
          <p:cNvSpPr/>
          <p:nvPr/>
        </p:nvSpPr>
        <p:spPr>
          <a:xfrm>
            <a:off x="6615113" y="4829175"/>
            <a:ext cx="1871663" cy="771525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934" y="4943475"/>
            <a:ext cx="150019" cy="17145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729413" y="5172075"/>
            <a:ext cx="17145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Amazon RDS</a:t>
            </a:r>
            <a:endParaRPr lang="en-US" sz="900" dirty="0"/>
          </a:p>
        </p:txBody>
      </p:sp>
      <p:sp>
        <p:nvSpPr>
          <p:cNvPr id="23" name="Text 14"/>
          <p:cNvSpPr/>
          <p:nvPr/>
        </p:nvSpPr>
        <p:spPr>
          <a:xfrm>
            <a:off x="6729413" y="5343525"/>
            <a:ext cx="17145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Multi-AZ database</a:t>
            </a:r>
            <a:endParaRPr lang="en-US" sz="78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42913"/>
            <a:ext cx="321469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394" y="428625"/>
            <a:ext cx="227388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AWS Services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428625" y="942975"/>
            <a:ext cx="40576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428625" y="942975"/>
            <a:ext cx="28575" cy="1514475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1193006"/>
            <a:ext cx="214313" cy="2143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8688" y="1114425"/>
            <a:ext cx="127513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Amazon EC2</a:t>
            </a:r>
            <a:endParaRPr lang="en-US" sz="1125" dirty="0"/>
          </a:p>
        </p:txBody>
      </p:sp>
      <p:sp>
        <p:nvSpPr>
          <p:cNvPr id="9" name="Text 4"/>
          <p:cNvSpPr/>
          <p:nvPr/>
        </p:nvSpPr>
        <p:spPr>
          <a:xfrm>
            <a:off x="928688" y="1314450"/>
            <a:ext cx="12751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Elastic Compute Cloud</a:t>
            </a:r>
            <a:endParaRPr lang="en-US" sz="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1628775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525" y="1600200"/>
            <a:ext cx="15029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Virtual servers in the cloud</a:t>
            </a:r>
            <a:endParaRPr lang="en-US" sz="9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1857375"/>
            <a:ext cx="114300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71525" y="1828800"/>
            <a:ext cx="178800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Hosts web application instances</a:t>
            </a:r>
            <a:endParaRPr lang="en-US" sz="9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2085975"/>
            <a:ext cx="114300" cy="1143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71525" y="2057400"/>
            <a:ext cx="148534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Scalable compute capacity</a:t>
            </a:r>
            <a:endParaRPr lang="en-US" sz="900" dirty="0"/>
          </a:p>
        </p:txBody>
      </p:sp>
      <p:sp>
        <p:nvSpPr>
          <p:cNvPr id="16" name="Shape 8"/>
          <p:cNvSpPr/>
          <p:nvPr/>
        </p:nvSpPr>
        <p:spPr>
          <a:xfrm>
            <a:off x="4657725" y="942975"/>
            <a:ext cx="40576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9"/>
          <p:cNvSpPr/>
          <p:nvPr/>
        </p:nvSpPr>
        <p:spPr>
          <a:xfrm>
            <a:off x="4657725" y="942975"/>
            <a:ext cx="28575" cy="15144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1193006"/>
            <a:ext cx="267891" cy="214313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5211366" y="1114425"/>
            <a:ext cx="188924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 Load Balancer</a:t>
            </a:r>
            <a:endParaRPr lang="en-US" sz="1125" dirty="0"/>
          </a:p>
        </p:txBody>
      </p:sp>
      <p:sp>
        <p:nvSpPr>
          <p:cNvPr id="20" name="Text 11"/>
          <p:cNvSpPr/>
          <p:nvPr/>
        </p:nvSpPr>
        <p:spPr>
          <a:xfrm>
            <a:off x="5211366" y="1314450"/>
            <a:ext cx="188924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Layer 7 Load Balancing</a:t>
            </a:r>
            <a:endParaRPr lang="en-US" sz="90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1628775"/>
            <a:ext cx="114300" cy="1143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5000625" y="1600200"/>
            <a:ext cx="15326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Distributes incoming traffic</a:t>
            </a:r>
            <a:endParaRPr lang="en-US" sz="90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1857375"/>
            <a:ext cx="114300" cy="1143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5000625" y="1828800"/>
            <a:ext cx="14799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 checks and failover</a:t>
            </a:r>
            <a:endParaRPr lang="en-US" sz="900" dirty="0"/>
          </a:p>
        </p:txBody>
      </p:sp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2085975"/>
            <a:ext cx="114300" cy="11430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5000625" y="2057400"/>
            <a:ext cx="147072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Multiple Availability Zones</a:t>
            </a:r>
            <a:endParaRPr lang="en-US" sz="900" dirty="0"/>
          </a:p>
        </p:txBody>
      </p:sp>
      <p:sp>
        <p:nvSpPr>
          <p:cNvPr id="27" name="Shape 15"/>
          <p:cNvSpPr/>
          <p:nvPr/>
        </p:nvSpPr>
        <p:spPr>
          <a:xfrm>
            <a:off x="428625" y="2628900"/>
            <a:ext cx="40576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16"/>
          <p:cNvSpPr/>
          <p:nvPr/>
        </p:nvSpPr>
        <p:spPr>
          <a:xfrm>
            <a:off x="428625" y="2628900"/>
            <a:ext cx="28575" cy="15144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2878931"/>
            <a:ext cx="187523" cy="214313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901898" y="2800350"/>
            <a:ext cx="14089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 Scaling Group</a:t>
            </a:r>
            <a:endParaRPr lang="en-US" sz="1125" dirty="0"/>
          </a:p>
        </p:txBody>
      </p:sp>
      <p:sp>
        <p:nvSpPr>
          <p:cNvPr id="31" name="Text 18"/>
          <p:cNvSpPr/>
          <p:nvPr/>
        </p:nvSpPr>
        <p:spPr>
          <a:xfrm>
            <a:off x="901898" y="3000375"/>
            <a:ext cx="140890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Dynamic Scaling</a:t>
            </a:r>
            <a:endParaRPr lang="en-US" sz="900" dirty="0"/>
          </a:p>
        </p:txBody>
      </p:sp>
      <p:pic>
        <p:nvPicPr>
          <p:cNvPr id="32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3314700"/>
            <a:ext cx="114300" cy="114300"/>
          </a:xfrm>
          <a:prstGeom prst="rect">
            <a:avLst/>
          </a:prstGeom>
        </p:spPr>
      </p:pic>
      <p:sp>
        <p:nvSpPr>
          <p:cNvPr id="33" name="Text 19"/>
          <p:cNvSpPr/>
          <p:nvPr/>
        </p:nvSpPr>
        <p:spPr>
          <a:xfrm>
            <a:off x="771525" y="3286125"/>
            <a:ext cx="168559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Automatically adjusts capacity</a:t>
            </a:r>
            <a:endParaRPr lang="en-US" sz="900" dirty="0"/>
          </a:p>
        </p:txBody>
      </p:sp>
      <p:pic>
        <p:nvPicPr>
          <p:cNvPr id="3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3543300"/>
            <a:ext cx="114300" cy="114300"/>
          </a:xfrm>
          <a:prstGeom prst="rect">
            <a:avLst/>
          </a:prstGeom>
        </p:spPr>
      </p:pic>
      <p:sp>
        <p:nvSpPr>
          <p:cNvPr id="35" name="Text 20"/>
          <p:cNvSpPr/>
          <p:nvPr/>
        </p:nvSpPr>
        <p:spPr>
          <a:xfrm>
            <a:off x="771525" y="3514725"/>
            <a:ext cx="147390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Based on demand metrics</a:t>
            </a:r>
            <a:endParaRPr lang="en-US" sz="900" dirty="0"/>
          </a:p>
        </p:txBody>
      </p:sp>
      <p:pic>
        <p:nvPicPr>
          <p:cNvPr id="36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3771900"/>
            <a:ext cx="114300" cy="114300"/>
          </a:xfrm>
          <a:prstGeom prst="rect">
            <a:avLst/>
          </a:prstGeom>
        </p:spPr>
      </p:pic>
      <p:sp>
        <p:nvSpPr>
          <p:cNvPr id="37" name="Text 21"/>
          <p:cNvSpPr/>
          <p:nvPr/>
        </p:nvSpPr>
        <p:spPr>
          <a:xfrm>
            <a:off x="771525" y="3743325"/>
            <a:ext cx="10135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optimization</a:t>
            </a:r>
            <a:endParaRPr lang="en-US" sz="900" dirty="0"/>
          </a:p>
        </p:txBody>
      </p:sp>
      <p:sp>
        <p:nvSpPr>
          <p:cNvPr id="38" name="Shape 22"/>
          <p:cNvSpPr/>
          <p:nvPr/>
        </p:nvSpPr>
        <p:spPr>
          <a:xfrm>
            <a:off x="4657725" y="2628900"/>
            <a:ext cx="40576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23"/>
          <p:cNvSpPr/>
          <p:nvPr/>
        </p:nvSpPr>
        <p:spPr>
          <a:xfrm>
            <a:off x="4657725" y="2628900"/>
            <a:ext cx="28575" cy="1514475"/>
          </a:xfrm>
          <a:prstGeom prst="rect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0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2878931"/>
            <a:ext cx="187523" cy="214313"/>
          </a:xfrm>
          <a:prstGeom prst="rect">
            <a:avLst/>
          </a:prstGeom>
        </p:spPr>
      </p:pic>
      <p:sp>
        <p:nvSpPr>
          <p:cNvPr id="41" name="Text 24"/>
          <p:cNvSpPr/>
          <p:nvPr/>
        </p:nvSpPr>
        <p:spPr>
          <a:xfrm>
            <a:off x="5130998" y="2800350"/>
            <a:ext cx="155209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Amazon RDS</a:t>
            </a:r>
            <a:endParaRPr lang="en-US" sz="1125" dirty="0"/>
          </a:p>
        </p:txBody>
      </p:sp>
      <p:sp>
        <p:nvSpPr>
          <p:cNvPr id="42" name="Text 25"/>
          <p:cNvSpPr/>
          <p:nvPr/>
        </p:nvSpPr>
        <p:spPr>
          <a:xfrm>
            <a:off x="5130998" y="3000375"/>
            <a:ext cx="155209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Relational Database Service</a:t>
            </a:r>
            <a:endParaRPr lang="en-US" sz="900" dirty="0"/>
          </a:p>
        </p:txBody>
      </p:sp>
      <p:pic>
        <p:nvPicPr>
          <p:cNvPr id="43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3314700"/>
            <a:ext cx="114300" cy="114300"/>
          </a:xfrm>
          <a:prstGeom prst="rect">
            <a:avLst/>
          </a:prstGeom>
        </p:spPr>
      </p:pic>
      <p:sp>
        <p:nvSpPr>
          <p:cNvPr id="44" name="Text 26"/>
          <p:cNvSpPr/>
          <p:nvPr/>
        </p:nvSpPr>
        <p:spPr>
          <a:xfrm>
            <a:off x="5000625" y="3286125"/>
            <a:ext cx="15052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Managed database service</a:t>
            </a:r>
            <a:endParaRPr lang="en-US" sz="900" dirty="0"/>
          </a:p>
        </p:txBody>
      </p:sp>
      <p:pic>
        <p:nvPicPr>
          <p:cNvPr id="45" name="Image 1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3543300"/>
            <a:ext cx="114300" cy="114300"/>
          </a:xfrm>
          <a:prstGeom prst="rect">
            <a:avLst/>
          </a:prstGeom>
        </p:spPr>
      </p:pic>
      <p:sp>
        <p:nvSpPr>
          <p:cNvPr id="46" name="Text 27"/>
          <p:cNvSpPr/>
          <p:nvPr/>
        </p:nvSpPr>
        <p:spPr>
          <a:xfrm>
            <a:off x="5000625" y="3514725"/>
            <a:ext cx="11938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Multi-AZ deployment</a:t>
            </a:r>
            <a:endParaRPr lang="en-US" sz="900" dirty="0"/>
          </a:p>
        </p:txBody>
      </p:sp>
      <p:pic>
        <p:nvPicPr>
          <p:cNvPr id="47" name="Image 1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3771900"/>
            <a:ext cx="114300" cy="114300"/>
          </a:xfrm>
          <a:prstGeom prst="rect">
            <a:avLst/>
          </a:prstGeom>
        </p:spPr>
      </p:pic>
      <p:sp>
        <p:nvSpPr>
          <p:cNvPr id="48" name="Text 28"/>
          <p:cNvSpPr/>
          <p:nvPr/>
        </p:nvSpPr>
        <p:spPr>
          <a:xfrm>
            <a:off x="5000625" y="3743325"/>
            <a:ext cx="11482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backups</a:t>
            </a:r>
            <a:endParaRPr lang="en-US" sz="900" dirty="0"/>
          </a:p>
        </p:txBody>
      </p:sp>
      <p:sp>
        <p:nvSpPr>
          <p:cNvPr id="49" name="Shape 29"/>
          <p:cNvSpPr/>
          <p:nvPr/>
        </p:nvSpPr>
        <p:spPr>
          <a:xfrm>
            <a:off x="428625" y="4314825"/>
            <a:ext cx="8286750" cy="40005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1845" y="4457700"/>
            <a:ext cx="114300" cy="114300"/>
          </a:xfrm>
          <a:prstGeom prst="rect">
            <a:avLst/>
          </a:prstGeom>
        </p:spPr>
      </p:pic>
      <p:sp>
        <p:nvSpPr>
          <p:cNvPr id="51" name="Text 30"/>
          <p:cNvSpPr/>
          <p:nvPr/>
        </p:nvSpPr>
        <p:spPr>
          <a:xfrm>
            <a:off x="2703295" y="4429125"/>
            <a:ext cx="9499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IAM for Security</a:t>
            </a:r>
            <a:endParaRPr lang="en-US" sz="900" dirty="0"/>
          </a:p>
        </p:txBody>
      </p:sp>
      <p:pic>
        <p:nvPicPr>
          <p:cNvPr id="52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409" y="4457700"/>
            <a:ext cx="114300" cy="114300"/>
          </a:xfrm>
          <a:prstGeom prst="rect">
            <a:avLst/>
          </a:prstGeom>
        </p:spPr>
      </p:pic>
      <p:sp>
        <p:nvSpPr>
          <p:cNvPr id="53" name="Text 31"/>
          <p:cNvSpPr/>
          <p:nvPr/>
        </p:nvSpPr>
        <p:spPr>
          <a:xfrm>
            <a:off x="3981859" y="4429125"/>
            <a:ext cx="137333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CloudWatch Monitoring</a:t>
            </a:r>
            <a:endParaRPr lang="en-US" sz="900" dirty="0"/>
          </a:p>
        </p:txBody>
      </p:sp>
      <p:pic>
        <p:nvPicPr>
          <p:cNvPr id="54" name="Image 2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2352" y="4457700"/>
            <a:ext cx="100013" cy="114300"/>
          </a:xfrm>
          <a:prstGeom prst="rect">
            <a:avLst/>
          </a:prstGeom>
        </p:spPr>
      </p:pic>
      <p:sp>
        <p:nvSpPr>
          <p:cNvPr id="55" name="Text 32"/>
          <p:cNvSpPr/>
          <p:nvPr/>
        </p:nvSpPr>
        <p:spPr>
          <a:xfrm>
            <a:off x="5669514" y="4429125"/>
            <a:ext cx="10140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SNS Notifications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578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42913"/>
            <a:ext cx="257175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0100" y="428625"/>
            <a:ext cx="313621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Phases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428625" y="942975"/>
            <a:ext cx="4057650" cy="13144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428625" y="942975"/>
            <a:ext cx="28575" cy="1314450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00075" y="1114425"/>
            <a:ext cx="228600" cy="228600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00075" y="1114425"/>
            <a:ext cx="300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914400" y="1128713"/>
            <a:ext cx="140960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 Setup</a:t>
            </a:r>
            <a:endParaRPr lang="en-US" sz="1125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1485900"/>
            <a:ext cx="100013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7238" y="1457325"/>
            <a:ext cx="189214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AWS account and IAM user</a:t>
            </a:r>
            <a:endParaRPr lang="en-US" sz="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1714500"/>
            <a:ext cx="100013" cy="1143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7238" y="1685925"/>
            <a:ext cx="12519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EC2 key pair</a:t>
            </a:r>
            <a:endParaRPr lang="en-US" sz="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1943100"/>
            <a:ext cx="100013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7238" y="1914525"/>
            <a:ext cx="15335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VPC and subnets</a:t>
            </a:r>
            <a:endParaRPr lang="en-US" sz="900" dirty="0"/>
          </a:p>
        </p:txBody>
      </p:sp>
      <p:sp>
        <p:nvSpPr>
          <p:cNvPr id="16" name="Shape 9"/>
          <p:cNvSpPr/>
          <p:nvPr/>
        </p:nvSpPr>
        <p:spPr>
          <a:xfrm>
            <a:off x="4657725" y="942975"/>
            <a:ext cx="4057650" cy="13144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0"/>
          <p:cNvSpPr/>
          <p:nvPr/>
        </p:nvSpPr>
        <p:spPr>
          <a:xfrm>
            <a:off x="4657725" y="942975"/>
            <a:ext cx="28575" cy="1314450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1"/>
          <p:cNvSpPr/>
          <p:nvPr/>
        </p:nvSpPr>
        <p:spPr>
          <a:xfrm>
            <a:off x="4829175" y="1114425"/>
            <a:ext cx="228600" cy="228600"/>
          </a:xfrm>
          <a:prstGeom prst="ellipse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4829175" y="1114425"/>
            <a:ext cx="300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900" dirty="0"/>
          </a:p>
        </p:txBody>
      </p:sp>
      <p:sp>
        <p:nvSpPr>
          <p:cNvPr id="20" name="Text 13"/>
          <p:cNvSpPr/>
          <p:nvPr/>
        </p:nvSpPr>
        <p:spPr>
          <a:xfrm>
            <a:off x="5143500" y="1128713"/>
            <a:ext cx="141876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EC2 &amp; AMI Creation</a:t>
            </a:r>
            <a:endParaRPr lang="en-US" sz="1125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1485900"/>
            <a:ext cx="100013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4986338" y="1457325"/>
            <a:ext cx="17693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temporary EC2 instance</a:t>
            </a:r>
            <a:endParaRPr lang="en-US" sz="9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1714500"/>
            <a:ext cx="100013" cy="1143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4986338" y="1685925"/>
            <a:ext cx="179841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and configure web server</a:t>
            </a:r>
            <a:endParaRPr lang="en-US" sz="900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1943100"/>
            <a:ext cx="100013" cy="11430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986338" y="1914525"/>
            <a:ext cx="10721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golden AMI</a:t>
            </a:r>
            <a:endParaRPr lang="en-US" sz="900" dirty="0"/>
          </a:p>
        </p:txBody>
      </p:sp>
      <p:sp>
        <p:nvSpPr>
          <p:cNvPr id="27" name="Shape 17"/>
          <p:cNvSpPr/>
          <p:nvPr/>
        </p:nvSpPr>
        <p:spPr>
          <a:xfrm>
            <a:off x="428625" y="2428875"/>
            <a:ext cx="4057650" cy="13144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18"/>
          <p:cNvSpPr/>
          <p:nvPr/>
        </p:nvSpPr>
        <p:spPr>
          <a:xfrm>
            <a:off x="428625" y="2428875"/>
            <a:ext cx="28575" cy="1314450"/>
          </a:xfrm>
          <a:prstGeom prst="rect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19"/>
          <p:cNvSpPr/>
          <p:nvPr/>
        </p:nvSpPr>
        <p:spPr>
          <a:xfrm>
            <a:off x="600075" y="2600325"/>
            <a:ext cx="228600" cy="228600"/>
          </a:xfrm>
          <a:prstGeom prst="ellipse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0"/>
          <p:cNvSpPr/>
          <p:nvPr/>
        </p:nvSpPr>
        <p:spPr>
          <a:xfrm>
            <a:off x="600075" y="2600325"/>
            <a:ext cx="300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900" dirty="0"/>
          </a:p>
        </p:txBody>
      </p:sp>
      <p:sp>
        <p:nvSpPr>
          <p:cNvPr id="31" name="Text 21"/>
          <p:cNvSpPr/>
          <p:nvPr/>
        </p:nvSpPr>
        <p:spPr>
          <a:xfrm>
            <a:off x="914400" y="2614613"/>
            <a:ext cx="149921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Load Balancer Setup</a:t>
            </a:r>
            <a:endParaRPr lang="en-US" sz="1125" dirty="0"/>
          </a:p>
        </p:txBody>
      </p:sp>
      <p:pic>
        <p:nvPicPr>
          <p:cNvPr id="32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2971800"/>
            <a:ext cx="100013" cy="11430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757238" y="2943225"/>
            <a:ext cx="11351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target group</a:t>
            </a:r>
            <a:endParaRPr lang="en-US" sz="900" dirty="0"/>
          </a:p>
        </p:txBody>
      </p:sp>
      <p:pic>
        <p:nvPicPr>
          <p:cNvPr id="34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3200400"/>
            <a:ext cx="100013" cy="114300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757238" y="3171825"/>
            <a:ext cx="202653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Application Load Balancer</a:t>
            </a:r>
            <a:endParaRPr lang="en-US" sz="900" dirty="0"/>
          </a:p>
        </p:txBody>
      </p:sp>
      <p:pic>
        <p:nvPicPr>
          <p:cNvPr id="36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3429000"/>
            <a:ext cx="100013" cy="114300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757238" y="3400425"/>
            <a:ext cx="117124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 up health checks</a:t>
            </a:r>
            <a:endParaRPr lang="en-US" sz="900" dirty="0"/>
          </a:p>
        </p:txBody>
      </p:sp>
      <p:sp>
        <p:nvSpPr>
          <p:cNvPr id="38" name="Shape 25"/>
          <p:cNvSpPr/>
          <p:nvPr/>
        </p:nvSpPr>
        <p:spPr>
          <a:xfrm>
            <a:off x="4657725" y="2428875"/>
            <a:ext cx="4057650" cy="13144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26"/>
          <p:cNvSpPr/>
          <p:nvPr/>
        </p:nvSpPr>
        <p:spPr>
          <a:xfrm>
            <a:off x="4657725" y="2428875"/>
            <a:ext cx="28575" cy="1314450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27"/>
          <p:cNvSpPr/>
          <p:nvPr/>
        </p:nvSpPr>
        <p:spPr>
          <a:xfrm>
            <a:off x="4829175" y="2600325"/>
            <a:ext cx="300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900" dirty="0"/>
          </a:p>
        </p:txBody>
      </p:sp>
      <p:sp>
        <p:nvSpPr>
          <p:cNvPr id="41" name="Text 28"/>
          <p:cNvSpPr/>
          <p:nvPr/>
        </p:nvSpPr>
        <p:spPr>
          <a:xfrm>
            <a:off x="5143500" y="2614613"/>
            <a:ext cx="194410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 Scaling Configuration</a:t>
            </a:r>
            <a:endParaRPr lang="en-US" sz="1125" dirty="0"/>
          </a:p>
        </p:txBody>
      </p:sp>
      <p:pic>
        <p:nvPicPr>
          <p:cNvPr id="42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2971800"/>
            <a:ext cx="100013" cy="114300"/>
          </a:xfrm>
          <a:prstGeom prst="rect">
            <a:avLst/>
          </a:prstGeom>
        </p:spPr>
      </p:pic>
      <p:sp>
        <p:nvSpPr>
          <p:cNvPr id="43" name="Text 29"/>
          <p:cNvSpPr/>
          <p:nvPr/>
        </p:nvSpPr>
        <p:spPr>
          <a:xfrm>
            <a:off x="4986338" y="2943225"/>
            <a:ext cx="132497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launch template</a:t>
            </a:r>
            <a:endParaRPr lang="en-US" sz="900" dirty="0"/>
          </a:p>
        </p:txBody>
      </p:sp>
      <p:pic>
        <p:nvPicPr>
          <p:cNvPr id="4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3200400"/>
            <a:ext cx="100013" cy="114300"/>
          </a:xfrm>
          <a:prstGeom prst="rect">
            <a:avLst/>
          </a:prstGeom>
        </p:spPr>
      </p:pic>
      <p:sp>
        <p:nvSpPr>
          <p:cNvPr id="45" name="Text 30"/>
          <p:cNvSpPr/>
          <p:nvPr/>
        </p:nvSpPr>
        <p:spPr>
          <a:xfrm>
            <a:off x="4986338" y="3171825"/>
            <a:ext cx="166569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Auto Scaling Group</a:t>
            </a:r>
            <a:endParaRPr lang="en-US" sz="900" dirty="0"/>
          </a:p>
        </p:txBody>
      </p:sp>
      <p:pic>
        <p:nvPicPr>
          <p:cNvPr id="46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3429000"/>
            <a:ext cx="100013" cy="114300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4986338" y="3400425"/>
            <a:ext cx="10749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 scaling policies</a:t>
            </a:r>
            <a:endParaRPr lang="en-US" sz="900" dirty="0"/>
          </a:p>
        </p:txBody>
      </p:sp>
      <p:sp>
        <p:nvSpPr>
          <p:cNvPr id="48" name="Shape 32"/>
          <p:cNvSpPr/>
          <p:nvPr/>
        </p:nvSpPr>
        <p:spPr>
          <a:xfrm>
            <a:off x="428625" y="3914775"/>
            <a:ext cx="4057650" cy="13144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33"/>
          <p:cNvSpPr/>
          <p:nvPr/>
        </p:nvSpPr>
        <p:spPr>
          <a:xfrm>
            <a:off x="428625" y="3914775"/>
            <a:ext cx="28575" cy="1314450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34"/>
          <p:cNvSpPr/>
          <p:nvPr/>
        </p:nvSpPr>
        <p:spPr>
          <a:xfrm>
            <a:off x="600075" y="4086225"/>
            <a:ext cx="228600" cy="228600"/>
          </a:xfrm>
          <a:prstGeom prst="ellipse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35"/>
          <p:cNvSpPr/>
          <p:nvPr/>
        </p:nvSpPr>
        <p:spPr>
          <a:xfrm>
            <a:off x="600075" y="4086225"/>
            <a:ext cx="300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900" dirty="0"/>
          </a:p>
        </p:txBody>
      </p:sp>
      <p:sp>
        <p:nvSpPr>
          <p:cNvPr id="52" name="Text 36"/>
          <p:cNvSpPr/>
          <p:nvPr/>
        </p:nvSpPr>
        <p:spPr>
          <a:xfrm>
            <a:off x="914400" y="4100513"/>
            <a:ext cx="15636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 Integration</a:t>
            </a:r>
            <a:endParaRPr lang="en-US" sz="1125" dirty="0"/>
          </a:p>
        </p:txBody>
      </p:sp>
      <p:pic>
        <p:nvPicPr>
          <p:cNvPr id="53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75" y="4457700"/>
            <a:ext cx="100013" cy="114300"/>
          </a:xfrm>
          <a:prstGeom prst="rect">
            <a:avLst/>
          </a:prstGeom>
        </p:spPr>
      </p:pic>
      <p:sp>
        <p:nvSpPr>
          <p:cNvPr id="54" name="Text 37"/>
          <p:cNvSpPr/>
          <p:nvPr/>
        </p:nvSpPr>
        <p:spPr>
          <a:xfrm>
            <a:off x="757238" y="4429125"/>
            <a:ext cx="11891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RDS instance</a:t>
            </a:r>
            <a:endParaRPr lang="en-US" sz="900" dirty="0"/>
          </a:p>
        </p:txBody>
      </p:sp>
      <p:pic>
        <p:nvPicPr>
          <p:cNvPr id="55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75" y="4686300"/>
            <a:ext cx="100013" cy="114300"/>
          </a:xfrm>
          <a:prstGeom prst="rect">
            <a:avLst/>
          </a:prstGeom>
        </p:spPr>
      </p:pic>
      <p:sp>
        <p:nvSpPr>
          <p:cNvPr id="56" name="Text 38"/>
          <p:cNvSpPr/>
          <p:nvPr/>
        </p:nvSpPr>
        <p:spPr>
          <a:xfrm>
            <a:off x="757238" y="4657725"/>
            <a:ext cx="175473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Multi-AZ deployment</a:t>
            </a:r>
            <a:endParaRPr lang="en-US" sz="900" dirty="0"/>
          </a:p>
        </p:txBody>
      </p:sp>
      <p:pic>
        <p:nvPicPr>
          <p:cNvPr id="57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75" y="4914900"/>
            <a:ext cx="100013" cy="114300"/>
          </a:xfrm>
          <a:prstGeom prst="rect">
            <a:avLst/>
          </a:prstGeom>
        </p:spPr>
      </p:pic>
      <p:sp>
        <p:nvSpPr>
          <p:cNvPr id="58" name="Text 39"/>
          <p:cNvSpPr/>
          <p:nvPr/>
        </p:nvSpPr>
        <p:spPr>
          <a:xfrm>
            <a:off x="757238" y="4886325"/>
            <a:ext cx="171324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application connection</a:t>
            </a:r>
            <a:endParaRPr lang="en-US" sz="900" dirty="0"/>
          </a:p>
        </p:txBody>
      </p:sp>
      <p:sp>
        <p:nvSpPr>
          <p:cNvPr id="59" name="Shape 40"/>
          <p:cNvSpPr/>
          <p:nvPr/>
        </p:nvSpPr>
        <p:spPr>
          <a:xfrm>
            <a:off x="4657725" y="3914775"/>
            <a:ext cx="4057650" cy="13144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41"/>
          <p:cNvSpPr/>
          <p:nvPr/>
        </p:nvSpPr>
        <p:spPr>
          <a:xfrm>
            <a:off x="4657725" y="3914775"/>
            <a:ext cx="28575" cy="1314450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Shape 42"/>
          <p:cNvSpPr/>
          <p:nvPr/>
        </p:nvSpPr>
        <p:spPr>
          <a:xfrm>
            <a:off x="4829175" y="4086225"/>
            <a:ext cx="228600" cy="228600"/>
          </a:xfrm>
          <a:prstGeom prst="ellipse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43"/>
          <p:cNvSpPr/>
          <p:nvPr/>
        </p:nvSpPr>
        <p:spPr>
          <a:xfrm>
            <a:off x="4829175" y="4086225"/>
            <a:ext cx="300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900" dirty="0"/>
          </a:p>
        </p:txBody>
      </p:sp>
      <p:sp>
        <p:nvSpPr>
          <p:cNvPr id="63" name="Text 44"/>
          <p:cNvSpPr/>
          <p:nvPr/>
        </p:nvSpPr>
        <p:spPr>
          <a:xfrm>
            <a:off x="5143500" y="4100513"/>
            <a:ext cx="16073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 &amp; Cleanup</a:t>
            </a:r>
            <a:endParaRPr lang="en-US" sz="1125" dirty="0"/>
          </a:p>
        </p:txBody>
      </p:sp>
      <p:pic>
        <p:nvPicPr>
          <p:cNvPr id="64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457700"/>
            <a:ext cx="100013" cy="114300"/>
          </a:xfrm>
          <a:prstGeom prst="rect">
            <a:avLst/>
          </a:prstGeom>
        </p:spPr>
      </p:pic>
      <p:sp>
        <p:nvSpPr>
          <p:cNvPr id="65" name="Text 45"/>
          <p:cNvSpPr/>
          <p:nvPr/>
        </p:nvSpPr>
        <p:spPr>
          <a:xfrm>
            <a:off x="4986338" y="4429125"/>
            <a:ext cx="148327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 up CloudWatch alarms</a:t>
            </a:r>
            <a:endParaRPr lang="en-US" sz="900" dirty="0"/>
          </a:p>
        </p:txBody>
      </p:sp>
      <p:pic>
        <p:nvPicPr>
          <p:cNvPr id="66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686300"/>
            <a:ext cx="100013" cy="114300"/>
          </a:xfrm>
          <a:prstGeom prst="rect">
            <a:avLst/>
          </a:prstGeom>
        </p:spPr>
      </p:pic>
      <p:sp>
        <p:nvSpPr>
          <p:cNvPr id="67" name="Text 46"/>
          <p:cNvSpPr/>
          <p:nvPr/>
        </p:nvSpPr>
        <p:spPr>
          <a:xfrm>
            <a:off x="4986338" y="4657725"/>
            <a:ext cx="153802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SNS notifications</a:t>
            </a:r>
            <a:endParaRPr lang="en-US" sz="900" dirty="0"/>
          </a:p>
        </p:txBody>
      </p:sp>
      <p:pic>
        <p:nvPicPr>
          <p:cNvPr id="68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914900"/>
            <a:ext cx="100013" cy="114300"/>
          </a:xfrm>
          <a:prstGeom prst="rect">
            <a:avLst/>
          </a:prstGeom>
        </p:spPr>
      </p:pic>
      <p:sp>
        <p:nvSpPr>
          <p:cNvPr id="69" name="Text 47"/>
          <p:cNvSpPr/>
          <p:nvPr/>
        </p:nvSpPr>
        <p:spPr>
          <a:xfrm>
            <a:off x="4986338" y="4886325"/>
            <a:ext cx="10957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Clean up resources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936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42913"/>
            <a:ext cx="257175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0100" y="428625"/>
            <a:ext cx="247115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EC2 and AMI Setup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428625" y="942975"/>
            <a:ext cx="40576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428625" y="942975"/>
            <a:ext cx="28575" cy="151447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1143000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8675" y="1114425"/>
            <a:ext cx="151020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EC2 Instance</a:t>
            </a:r>
            <a:endParaRPr lang="en-US" sz="112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1457325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1525" y="1428750"/>
            <a:ext cx="16002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Amazon Linux 2 AMI</a:t>
            </a:r>
            <a:endParaRPr lang="en-US" sz="9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1685925"/>
            <a:ext cx="114300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1525" y="1657350"/>
            <a:ext cx="16050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t2.micro instance type</a:t>
            </a:r>
            <a:endParaRPr lang="en-US" sz="9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1914525"/>
            <a:ext cx="114300" cy="1143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71525" y="1885950"/>
            <a:ext cx="212484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security group (SSH + HTTP)</a:t>
            </a:r>
            <a:endParaRPr lang="en-US" sz="9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2143125"/>
            <a:ext cx="114300" cy="11430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71525" y="2114550"/>
            <a:ext cx="143539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your created key pair</a:t>
            </a:r>
            <a:endParaRPr lang="en-US" sz="900" dirty="0"/>
          </a:p>
        </p:txBody>
      </p:sp>
      <p:sp>
        <p:nvSpPr>
          <p:cNvPr id="17" name="Shape 8"/>
          <p:cNvSpPr/>
          <p:nvPr/>
        </p:nvSpPr>
        <p:spPr>
          <a:xfrm>
            <a:off x="428625" y="2628900"/>
            <a:ext cx="40576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9"/>
          <p:cNvSpPr/>
          <p:nvPr/>
        </p:nvSpPr>
        <p:spPr>
          <a:xfrm>
            <a:off x="428625" y="2628900"/>
            <a:ext cx="28575" cy="15144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2828925"/>
            <a:ext cx="142875" cy="14287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828675" y="2800350"/>
            <a:ext cx="138248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Golden AMI</a:t>
            </a:r>
            <a:endParaRPr lang="en-US" sz="1125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3143250"/>
            <a:ext cx="100013" cy="1143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57238" y="3114675"/>
            <a:ext cx="13279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running instance</a:t>
            </a:r>
            <a:endParaRPr lang="en-US" sz="900" dirty="0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3371850"/>
            <a:ext cx="100013" cy="114300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757238" y="3343275"/>
            <a:ext cx="136406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Actions → Create Image</a:t>
            </a:r>
            <a:endParaRPr lang="en-US" sz="90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3600450"/>
            <a:ext cx="100013" cy="114300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757238" y="3571875"/>
            <a:ext cx="144934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Name: "my-web-app-ami"</a:t>
            </a:r>
            <a:endParaRPr lang="en-US" sz="900" dirty="0"/>
          </a:p>
        </p:txBody>
      </p:sp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3829050"/>
            <a:ext cx="100013" cy="114300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757238" y="3800475"/>
            <a:ext cx="169175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Terminate temporary instance</a:t>
            </a:r>
            <a:endParaRPr lang="en-US" sz="900" dirty="0"/>
          </a:p>
        </p:txBody>
      </p:sp>
      <p:sp>
        <p:nvSpPr>
          <p:cNvPr id="29" name="Shape 15"/>
          <p:cNvSpPr/>
          <p:nvPr/>
        </p:nvSpPr>
        <p:spPr>
          <a:xfrm>
            <a:off x="4657725" y="942975"/>
            <a:ext cx="4057650" cy="283606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16"/>
          <p:cNvSpPr/>
          <p:nvPr/>
        </p:nvSpPr>
        <p:spPr>
          <a:xfrm>
            <a:off x="4657725" y="942975"/>
            <a:ext cx="28575" cy="2836069"/>
          </a:xfrm>
          <a:prstGeom prst="rect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1143000"/>
            <a:ext cx="160734" cy="142875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5075634" y="1114425"/>
            <a:ext cx="170065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 Installation</a:t>
            </a:r>
            <a:endParaRPr lang="en-US" sz="1125" dirty="0"/>
          </a:p>
        </p:txBody>
      </p:sp>
      <p:sp>
        <p:nvSpPr>
          <p:cNvPr id="33" name="Shape 18"/>
          <p:cNvSpPr/>
          <p:nvPr/>
        </p:nvSpPr>
        <p:spPr>
          <a:xfrm>
            <a:off x="4829175" y="1428750"/>
            <a:ext cx="3714750" cy="2178844"/>
          </a:xfrm>
          <a:prstGeom prst="rect">
            <a:avLst/>
          </a:prstGeom>
          <a:solidFill>
            <a:srgbClr val="1A20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19"/>
          <p:cNvSpPr/>
          <p:nvPr/>
        </p:nvSpPr>
        <p:spPr>
          <a:xfrm>
            <a:off x="4943475" y="1543050"/>
            <a:ext cx="3557588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Update system packages</a:t>
            </a:r>
            <a:endParaRPr lang="en-US" sz="788" dirty="0"/>
          </a:p>
        </p:txBody>
      </p:sp>
      <p:sp>
        <p:nvSpPr>
          <p:cNvPr id="35" name="Text 20"/>
          <p:cNvSpPr/>
          <p:nvPr/>
        </p:nvSpPr>
        <p:spPr>
          <a:xfrm>
            <a:off x="4943475" y="1693069"/>
            <a:ext cx="3557588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E2E8F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sudo yum update -y</a:t>
            </a:r>
            <a:endParaRPr lang="en-US" sz="788" dirty="0"/>
          </a:p>
        </p:txBody>
      </p:sp>
      <p:sp>
        <p:nvSpPr>
          <p:cNvPr id="36" name="Text 21"/>
          <p:cNvSpPr/>
          <p:nvPr/>
        </p:nvSpPr>
        <p:spPr>
          <a:xfrm>
            <a:off x="4943475" y="1993106"/>
            <a:ext cx="3557588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Install Apache web server</a:t>
            </a:r>
            <a:endParaRPr lang="en-US" sz="788" dirty="0"/>
          </a:p>
        </p:txBody>
      </p:sp>
      <p:sp>
        <p:nvSpPr>
          <p:cNvPr id="37" name="Text 22"/>
          <p:cNvSpPr/>
          <p:nvPr/>
        </p:nvSpPr>
        <p:spPr>
          <a:xfrm>
            <a:off x="4943475" y="2143125"/>
            <a:ext cx="3557588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E2E8F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sudo yum install -y httpd</a:t>
            </a:r>
            <a:endParaRPr lang="en-US" sz="788" dirty="0"/>
          </a:p>
        </p:txBody>
      </p:sp>
      <p:sp>
        <p:nvSpPr>
          <p:cNvPr id="38" name="Text 23"/>
          <p:cNvSpPr/>
          <p:nvPr/>
        </p:nvSpPr>
        <p:spPr>
          <a:xfrm>
            <a:off x="4943475" y="2443163"/>
            <a:ext cx="3557588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Start and enable Apache</a:t>
            </a:r>
            <a:endParaRPr lang="en-US" sz="788" dirty="0"/>
          </a:p>
        </p:txBody>
      </p:sp>
      <p:sp>
        <p:nvSpPr>
          <p:cNvPr id="39" name="Text 24"/>
          <p:cNvSpPr/>
          <p:nvPr/>
        </p:nvSpPr>
        <p:spPr>
          <a:xfrm>
            <a:off x="4943475" y="2593181"/>
            <a:ext cx="3557588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E2E8F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sudo systemctl start httpd</a:t>
            </a:r>
            <a:endParaRPr lang="en-US" sz="788" dirty="0"/>
          </a:p>
        </p:txBody>
      </p:sp>
      <p:sp>
        <p:nvSpPr>
          <p:cNvPr id="40" name="Text 25"/>
          <p:cNvSpPr/>
          <p:nvPr/>
        </p:nvSpPr>
        <p:spPr>
          <a:xfrm>
            <a:off x="4943475" y="2743200"/>
            <a:ext cx="3557588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E2E8F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sudo systemctl enable httpd</a:t>
            </a:r>
            <a:endParaRPr lang="en-US" sz="788" dirty="0"/>
          </a:p>
        </p:txBody>
      </p:sp>
      <p:sp>
        <p:nvSpPr>
          <p:cNvPr id="41" name="Text 26"/>
          <p:cNvSpPr/>
          <p:nvPr/>
        </p:nvSpPr>
        <p:spPr>
          <a:xfrm>
            <a:off x="4943475" y="3043238"/>
            <a:ext cx="3557588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Create index page</a:t>
            </a:r>
            <a:endParaRPr lang="en-US" sz="788" dirty="0"/>
          </a:p>
        </p:txBody>
      </p:sp>
      <p:sp>
        <p:nvSpPr>
          <p:cNvPr id="42" name="Text 27"/>
          <p:cNvSpPr/>
          <p:nvPr/>
        </p:nvSpPr>
        <p:spPr>
          <a:xfrm>
            <a:off x="4943475" y="3193256"/>
            <a:ext cx="35575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E2E8F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echo "&lt;h1&gt;Hello from Project 1!&lt;/h1&gt;" | sudo tee /var/www/html/index.html</a:t>
            </a:r>
            <a:endParaRPr lang="en-US" sz="788" dirty="0"/>
          </a:p>
        </p:txBody>
      </p:sp>
      <p:sp>
        <p:nvSpPr>
          <p:cNvPr id="43" name="Shape 28"/>
          <p:cNvSpPr/>
          <p:nvPr/>
        </p:nvSpPr>
        <p:spPr>
          <a:xfrm>
            <a:off x="4657725" y="3950494"/>
            <a:ext cx="4057650" cy="19145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29"/>
          <p:cNvSpPr/>
          <p:nvPr/>
        </p:nvSpPr>
        <p:spPr>
          <a:xfrm>
            <a:off x="4657725" y="3950494"/>
            <a:ext cx="28575" cy="1914525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150519"/>
            <a:ext cx="142875" cy="142875"/>
          </a:xfrm>
          <a:prstGeom prst="rect">
            <a:avLst/>
          </a:prstGeom>
        </p:spPr>
      </p:pic>
      <p:sp>
        <p:nvSpPr>
          <p:cNvPr id="46" name="Text 30"/>
          <p:cNvSpPr/>
          <p:nvPr/>
        </p:nvSpPr>
        <p:spPr>
          <a:xfrm>
            <a:off x="5057775" y="4121944"/>
            <a:ext cx="152106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Group Rules</a:t>
            </a:r>
            <a:endParaRPr lang="en-US" sz="1125" dirty="0"/>
          </a:p>
        </p:txBody>
      </p:sp>
      <p:sp>
        <p:nvSpPr>
          <p:cNvPr id="47" name="Shape 31"/>
          <p:cNvSpPr/>
          <p:nvPr/>
        </p:nvSpPr>
        <p:spPr>
          <a:xfrm>
            <a:off x="4829175" y="4436269"/>
            <a:ext cx="3714750" cy="657225"/>
          </a:xfrm>
          <a:prstGeom prst="rect">
            <a:avLst/>
          </a:pr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32"/>
          <p:cNvSpPr/>
          <p:nvPr/>
        </p:nvSpPr>
        <p:spPr>
          <a:xfrm>
            <a:off x="4914900" y="4521994"/>
            <a:ext cx="3614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Inbound Rules:</a:t>
            </a:r>
            <a:endParaRPr lang="en-US" sz="900" dirty="0"/>
          </a:p>
        </p:txBody>
      </p:sp>
      <p:sp>
        <p:nvSpPr>
          <p:cNvPr id="49" name="Text 33"/>
          <p:cNvSpPr/>
          <p:nvPr/>
        </p:nvSpPr>
        <p:spPr>
          <a:xfrm>
            <a:off x="4914900" y="4725591"/>
            <a:ext cx="106126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SSH (22) from My IP</a:t>
            </a:r>
            <a:endParaRPr lang="en-US" sz="788" dirty="0"/>
          </a:p>
        </p:txBody>
      </p:sp>
      <p:sp>
        <p:nvSpPr>
          <p:cNvPr id="50" name="Text 34"/>
          <p:cNvSpPr/>
          <p:nvPr/>
        </p:nvSpPr>
        <p:spPr>
          <a:xfrm>
            <a:off x="4914900" y="4868466"/>
            <a:ext cx="133230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HTTP (80) from Anywhere</a:t>
            </a:r>
            <a:endParaRPr lang="en-US" sz="788" dirty="0"/>
          </a:p>
        </p:txBody>
      </p:sp>
      <p:sp>
        <p:nvSpPr>
          <p:cNvPr id="51" name="Shape 35"/>
          <p:cNvSpPr/>
          <p:nvPr/>
        </p:nvSpPr>
        <p:spPr>
          <a:xfrm>
            <a:off x="4829175" y="5179219"/>
            <a:ext cx="3714750" cy="514350"/>
          </a:xfrm>
          <a:prstGeom prst="rect">
            <a:avLst/>
          </a:pr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36"/>
          <p:cNvSpPr/>
          <p:nvPr/>
        </p:nvSpPr>
        <p:spPr>
          <a:xfrm>
            <a:off x="4914900" y="5264944"/>
            <a:ext cx="3614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Outbound Rules:</a:t>
            </a:r>
            <a:endParaRPr lang="en-US" sz="900" dirty="0"/>
          </a:p>
        </p:txBody>
      </p:sp>
      <p:sp>
        <p:nvSpPr>
          <p:cNvPr id="53" name="Text 37"/>
          <p:cNvSpPr/>
          <p:nvPr/>
        </p:nvSpPr>
        <p:spPr>
          <a:xfrm>
            <a:off x="4914900" y="5464969"/>
            <a:ext cx="36147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All traffic to Anywhere (default)</a:t>
            </a:r>
            <a:endParaRPr lang="en-US" sz="78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4293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42913"/>
            <a:ext cx="321469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394" y="428625"/>
            <a:ext cx="527898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 Load Balancer Configuration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428625" y="942975"/>
            <a:ext cx="4057650" cy="24860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428625" y="942975"/>
            <a:ext cx="28575" cy="248602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1143000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8675" y="1114425"/>
            <a:ext cx="148263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Target Group</a:t>
            </a:r>
            <a:endParaRPr lang="en-US" sz="1125" dirty="0"/>
          </a:p>
        </p:txBody>
      </p:sp>
      <p:sp>
        <p:nvSpPr>
          <p:cNvPr id="9" name="Shape 4"/>
          <p:cNvSpPr/>
          <p:nvPr/>
        </p:nvSpPr>
        <p:spPr>
          <a:xfrm>
            <a:off x="600075" y="1428750"/>
            <a:ext cx="3714750" cy="94297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685800" y="1514475"/>
            <a:ext cx="3614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Configuration:</a:t>
            </a:r>
            <a:endParaRPr lang="en-US" sz="900" dirty="0"/>
          </a:p>
        </p:txBody>
      </p:sp>
      <p:sp>
        <p:nvSpPr>
          <p:cNvPr id="11" name="Text 6"/>
          <p:cNvSpPr/>
          <p:nvPr/>
        </p:nvSpPr>
        <p:spPr>
          <a:xfrm>
            <a:off x="685800" y="1718072"/>
            <a:ext cx="11668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Target type: Instances</a:t>
            </a:r>
            <a:endParaRPr lang="en-US" sz="788" dirty="0"/>
          </a:p>
        </p:txBody>
      </p:sp>
      <p:sp>
        <p:nvSpPr>
          <p:cNvPr id="12" name="Text 7"/>
          <p:cNvSpPr/>
          <p:nvPr/>
        </p:nvSpPr>
        <p:spPr>
          <a:xfrm>
            <a:off x="685800" y="1860947"/>
            <a:ext cx="8269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Protocol: HTTP</a:t>
            </a:r>
            <a:endParaRPr lang="en-US" sz="788" dirty="0"/>
          </a:p>
        </p:txBody>
      </p:sp>
      <p:sp>
        <p:nvSpPr>
          <p:cNvPr id="13" name="Text 8"/>
          <p:cNvSpPr/>
          <p:nvPr/>
        </p:nvSpPr>
        <p:spPr>
          <a:xfrm>
            <a:off x="685800" y="2003822"/>
            <a:ext cx="5007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Port: 80</a:t>
            </a:r>
            <a:endParaRPr lang="en-US" sz="788" dirty="0"/>
          </a:p>
        </p:txBody>
      </p:sp>
      <p:sp>
        <p:nvSpPr>
          <p:cNvPr id="14" name="Text 9"/>
          <p:cNvSpPr/>
          <p:nvPr/>
        </p:nvSpPr>
        <p:spPr>
          <a:xfrm>
            <a:off x="685800" y="2146697"/>
            <a:ext cx="10705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Health check path: /</a:t>
            </a:r>
            <a:endParaRPr lang="en-US" sz="788" dirty="0"/>
          </a:p>
        </p:txBody>
      </p:sp>
      <p:sp>
        <p:nvSpPr>
          <p:cNvPr id="15" name="Shape 10"/>
          <p:cNvSpPr/>
          <p:nvPr/>
        </p:nvSpPr>
        <p:spPr>
          <a:xfrm>
            <a:off x="600075" y="2457450"/>
            <a:ext cx="3714750" cy="80010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685800" y="2543175"/>
            <a:ext cx="3614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 Check Settings:</a:t>
            </a:r>
            <a:endParaRPr lang="en-US" sz="900" dirty="0"/>
          </a:p>
        </p:txBody>
      </p:sp>
      <p:sp>
        <p:nvSpPr>
          <p:cNvPr id="17" name="Text 12"/>
          <p:cNvSpPr/>
          <p:nvPr/>
        </p:nvSpPr>
        <p:spPr>
          <a:xfrm>
            <a:off x="685800" y="2746772"/>
            <a:ext cx="108359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Healthy threshold: 2</a:t>
            </a:r>
            <a:endParaRPr lang="en-US" sz="788" dirty="0"/>
          </a:p>
        </p:txBody>
      </p:sp>
      <p:sp>
        <p:nvSpPr>
          <p:cNvPr id="18" name="Text 13"/>
          <p:cNvSpPr/>
          <p:nvPr/>
        </p:nvSpPr>
        <p:spPr>
          <a:xfrm>
            <a:off x="685800" y="2889647"/>
            <a:ext cx="10745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Interval: 30 seconds</a:t>
            </a:r>
            <a:endParaRPr lang="en-US" sz="788" dirty="0"/>
          </a:p>
        </p:txBody>
      </p:sp>
      <p:sp>
        <p:nvSpPr>
          <p:cNvPr id="19" name="Text 14"/>
          <p:cNvSpPr/>
          <p:nvPr/>
        </p:nvSpPr>
        <p:spPr>
          <a:xfrm>
            <a:off x="685800" y="3032522"/>
            <a:ext cx="10448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Timeout: 5 seconds</a:t>
            </a:r>
            <a:endParaRPr lang="en-US" sz="788" dirty="0"/>
          </a:p>
        </p:txBody>
      </p:sp>
      <p:sp>
        <p:nvSpPr>
          <p:cNvPr id="20" name="Shape 15"/>
          <p:cNvSpPr/>
          <p:nvPr/>
        </p:nvSpPr>
        <p:spPr>
          <a:xfrm>
            <a:off x="428625" y="3600450"/>
            <a:ext cx="40576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428625" y="3600450"/>
            <a:ext cx="28575" cy="15144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3800475"/>
            <a:ext cx="178594" cy="14287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64394" y="3771900"/>
            <a:ext cx="13456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ALB Configuration</a:t>
            </a:r>
            <a:endParaRPr lang="en-US" sz="1125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4114800"/>
            <a:ext cx="114300" cy="1143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71525" y="4086225"/>
            <a:ext cx="13600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Scheme: Internet-facing</a:t>
            </a:r>
            <a:endParaRPr lang="en-US" sz="900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4343400"/>
            <a:ext cx="114300" cy="1143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771525" y="4314825"/>
            <a:ext cx="11884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IP address type: IPv4</a:t>
            </a:r>
            <a:endParaRPr lang="en-US" sz="90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4572000"/>
            <a:ext cx="114300" cy="11430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71525" y="4543425"/>
            <a:ext cx="108333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multiple AZs</a:t>
            </a:r>
            <a:endParaRPr lang="en-US" sz="90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4800600"/>
            <a:ext cx="114300" cy="114300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771525" y="4772025"/>
            <a:ext cx="137377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listener on port 80</a:t>
            </a:r>
            <a:endParaRPr lang="en-US" sz="900" dirty="0"/>
          </a:p>
        </p:txBody>
      </p:sp>
      <p:sp>
        <p:nvSpPr>
          <p:cNvPr id="32" name="Shape 22"/>
          <p:cNvSpPr/>
          <p:nvPr/>
        </p:nvSpPr>
        <p:spPr>
          <a:xfrm>
            <a:off x="4657725" y="942975"/>
            <a:ext cx="4057650" cy="20574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23"/>
          <p:cNvSpPr/>
          <p:nvPr/>
        </p:nvSpPr>
        <p:spPr>
          <a:xfrm>
            <a:off x="4657725" y="942975"/>
            <a:ext cx="28575" cy="2057400"/>
          </a:xfrm>
          <a:prstGeom prst="rect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4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1143000"/>
            <a:ext cx="142875" cy="142875"/>
          </a:xfrm>
          <a:prstGeom prst="rect">
            <a:avLst/>
          </a:prstGeom>
        </p:spPr>
      </p:pic>
      <p:sp>
        <p:nvSpPr>
          <p:cNvPr id="35" name="Text 24"/>
          <p:cNvSpPr/>
          <p:nvPr/>
        </p:nvSpPr>
        <p:spPr>
          <a:xfrm>
            <a:off x="5057775" y="1114425"/>
            <a:ext cx="165294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Group for ALB</a:t>
            </a:r>
            <a:endParaRPr lang="en-US" sz="1125" dirty="0"/>
          </a:p>
        </p:txBody>
      </p:sp>
      <p:sp>
        <p:nvSpPr>
          <p:cNvPr id="36" name="Shape 25"/>
          <p:cNvSpPr/>
          <p:nvPr/>
        </p:nvSpPr>
        <p:spPr>
          <a:xfrm>
            <a:off x="4829175" y="1428750"/>
            <a:ext cx="3714750" cy="657225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26"/>
          <p:cNvSpPr/>
          <p:nvPr/>
        </p:nvSpPr>
        <p:spPr>
          <a:xfrm>
            <a:off x="4914900" y="1514475"/>
            <a:ext cx="3614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Inbound Rules:</a:t>
            </a:r>
            <a:endParaRPr lang="en-US" sz="900" dirty="0"/>
          </a:p>
        </p:txBody>
      </p:sp>
      <p:sp>
        <p:nvSpPr>
          <p:cNvPr id="38" name="Text 27"/>
          <p:cNvSpPr/>
          <p:nvPr/>
        </p:nvSpPr>
        <p:spPr>
          <a:xfrm>
            <a:off x="4914900" y="1718072"/>
            <a:ext cx="12667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HTTP (80) from 0.0.0.0/0</a:t>
            </a:r>
            <a:endParaRPr lang="en-US" sz="788" dirty="0"/>
          </a:p>
        </p:txBody>
      </p:sp>
      <p:sp>
        <p:nvSpPr>
          <p:cNvPr id="39" name="Text 28"/>
          <p:cNvSpPr/>
          <p:nvPr/>
        </p:nvSpPr>
        <p:spPr>
          <a:xfrm>
            <a:off x="4914900" y="1860947"/>
            <a:ext cx="1852966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HTTPS (443) from 0.0.0.0/0 (optional)</a:t>
            </a:r>
            <a:endParaRPr lang="en-US" sz="788" dirty="0"/>
          </a:p>
        </p:txBody>
      </p:sp>
      <p:sp>
        <p:nvSpPr>
          <p:cNvPr id="40" name="Shape 29"/>
          <p:cNvSpPr/>
          <p:nvPr/>
        </p:nvSpPr>
        <p:spPr>
          <a:xfrm>
            <a:off x="4829175" y="2171700"/>
            <a:ext cx="3714750" cy="657225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0"/>
          <p:cNvSpPr/>
          <p:nvPr/>
        </p:nvSpPr>
        <p:spPr>
          <a:xfrm>
            <a:off x="4914900" y="2257425"/>
            <a:ext cx="3614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Outbound Rules:</a:t>
            </a:r>
            <a:endParaRPr lang="en-US" sz="900" dirty="0"/>
          </a:p>
        </p:txBody>
      </p:sp>
      <p:sp>
        <p:nvSpPr>
          <p:cNvPr id="42" name="Text 31"/>
          <p:cNvSpPr/>
          <p:nvPr/>
        </p:nvSpPr>
        <p:spPr>
          <a:xfrm>
            <a:off x="4914900" y="2461022"/>
            <a:ext cx="1612953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HTTP (80) to EC2 security group</a:t>
            </a:r>
            <a:endParaRPr lang="en-US" sz="788" dirty="0"/>
          </a:p>
        </p:txBody>
      </p:sp>
      <p:sp>
        <p:nvSpPr>
          <p:cNvPr id="43" name="Text 32"/>
          <p:cNvSpPr/>
          <p:nvPr/>
        </p:nvSpPr>
        <p:spPr>
          <a:xfrm>
            <a:off x="4914900" y="2603897"/>
            <a:ext cx="11029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All traffic to 0.0.0.0/0</a:t>
            </a:r>
            <a:endParaRPr lang="en-US" sz="788" dirty="0"/>
          </a:p>
        </p:txBody>
      </p:sp>
      <p:sp>
        <p:nvSpPr>
          <p:cNvPr id="44" name="Shape 33"/>
          <p:cNvSpPr/>
          <p:nvPr/>
        </p:nvSpPr>
        <p:spPr>
          <a:xfrm>
            <a:off x="4657725" y="3171825"/>
            <a:ext cx="40576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34"/>
          <p:cNvSpPr/>
          <p:nvPr/>
        </p:nvSpPr>
        <p:spPr>
          <a:xfrm>
            <a:off x="4657725" y="3171825"/>
            <a:ext cx="28575" cy="1514475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6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3371850"/>
            <a:ext cx="160734" cy="142875"/>
          </a:xfrm>
          <a:prstGeom prst="rect">
            <a:avLst/>
          </a:prstGeom>
        </p:spPr>
      </p:pic>
      <p:sp>
        <p:nvSpPr>
          <p:cNvPr id="47" name="Text 35"/>
          <p:cNvSpPr/>
          <p:nvPr/>
        </p:nvSpPr>
        <p:spPr>
          <a:xfrm>
            <a:off x="5075634" y="3343275"/>
            <a:ext cx="160720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 Check Benefits</a:t>
            </a:r>
            <a:endParaRPr lang="en-US" sz="1125" dirty="0"/>
          </a:p>
        </p:txBody>
      </p:sp>
      <p:pic>
        <p:nvPicPr>
          <p:cNvPr id="48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3686175"/>
            <a:ext cx="114300" cy="114300"/>
          </a:xfrm>
          <a:prstGeom prst="rect">
            <a:avLst/>
          </a:prstGeom>
        </p:spPr>
      </p:pic>
      <p:sp>
        <p:nvSpPr>
          <p:cNvPr id="49" name="Text 36"/>
          <p:cNvSpPr/>
          <p:nvPr/>
        </p:nvSpPr>
        <p:spPr>
          <a:xfrm>
            <a:off x="5000625" y="3657600"/>
            <a:ext cx="105088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Automatic failover</a:t>
            </a:r>
            <a:endParaRPr lang="en-US" sz="900" dirty="0"/>
          </a:p>
        </p:txBody>
      </p:sp>
      <p:pic>
        <p:nvPicPr>
          <p:cNvPr id="50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3914775"/>
            <a:ext cx="114300" cy="114300"/>
          </a:xfrm>
          <a:prstGeom prst="rect">
            <a:avLst/>
          </a:prstGeom>
        </p:spPr>
      </p:pic>
      <p:sp>
        <p:nvSpPr>
          <p:cNvPr id="51" name="Text 37"/>
          <p:cNvSpPr/>
          <p:nvPr/>
        </p:nvSpPr>
        <p:spPr>
          <a:xfrm>
            <a:off x="5000625" y="3886200"/>
            <a:ext cx="193087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routing to healthy instances</a:t>
            </a:r>
            <a:endParaRPr lang="en-US" sz="900" dirty="0"/>
          </a:p>
        </p:txBody>
      </p:sp>
      <p:pic>
        <p:nvPicPr>
          <p:cNvPr id="52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143375"/>
            <a:ext cx="114300" cy="114300"/>
          </a:xfrm>
          <a:prstGeom prst="rect">
            <a:avLst/>
          </a:prstGeom>
        </p:spPr>
      </p:pic>
      <p:sp>
        <p:nvSpPr>
          <p:cNvPr id="53" name="Text 38"/>
          <p:cNvSpPr/>
          <p:nvPr/>
        </p:nvSpPr>
        <p:spPr>
          <a:xfrm>
            <a:off x="5000625" y="4114800"/>
            <a:ext cx="181236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Improved application availability</a:t>
            </a:r>
            <a:endParaRPr lang="en-US" sz="900" dirty="0"/>
          </a:p>
        </p:txBody>
      </p:sp>
      <p:pic>
        <p:nvPicPr>
          <p:cNvPr id="54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371975"/>
            <a:ext cx="114300" cy="114300"/>
          </a:xfrm>
          <a:prstGeom prst="rect">
            <a:avLst/>
          </a:prstGeom>
        </p:spPr>
      </p:pic>
      <p:sp>
        <p:nvSpPr>
          <p:cNvPr id="55" name="Text 39"/>
          <p:cNvSpPr/>
          <p:nvPr/>
        </p:nvSpPr>
        <p:spPr>
          <a:xfrm>
            <a:off x="5000625" y="4343400"/>
            <a:ext cx="11070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downtime</a:t>
            </a:r>
            <a:endParaRPr lang="en-US" sz="900" dirty="0"/>
          </a:p>
        </p:txBody>
      </p:sp>
      <p:sp>
        <p:nvSpPr>
          <p:cNvPr id="56" name="Shape 40"/>
          <p:cNvSpPr/>
          <p:nvPr/>
        </p:nvSpPr>
        <p:spPr>
          <a:xfrm>
            <a:off x="428625" y="5286375"/>
            <a:ext cx="8286750" cy="7143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41"/>
          <p:cNvSpPr/>
          <p:nvPr/>
        </p:nvSpPr>
        <p:spPr>
          <a:xfrm>
            <a:off x="542925" y="5400675"/>
            <a:ext cx="81295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Load Balancer Flow</a:t>
            </a:r>
            <a:endParaRPr lang="en-US" sz="1013" dirty="0"/>
          </a:p>
        </p:txBody>
      </p:sp>
      <p:sp>
        <p:nvSpPr>
          <p:cNvPr id="58" name="Shape 42"/>
          <p:cNvSpPr/>
          <p:nvPr/>
        </p:nvSpPr>
        <p:spPr>
          <a:xfrm>
            <a:off x="2686357" y="5657850"/>
            <a:ext cx="610149" cy="228600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43"/>
          <p:cNvSpPr/>
          <p:nvPr/>
        </p:nvSpPr>
        <p:spPr>
          <a:xfrm>
            <a:off x="2686357" y="5657850"/>
            <a:ext cx="681586" cy="228600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Internet</a:t>
            </a:r>
            <a:endParaRPr lang="en-US" sz="900" dirty="0"/>
          </a:p>
        </p:txBody>
      </p:sp>
      <p:pic>
        <p:nvPicPr>
          <p:cNvPr id="60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0806" y="5715000"/>
            <a:ext cx="100013" cy="114300"/>
          </a:xfrm>
          <a:prstGeom prst="rect">
            <a:avLst/>
          </a:prstGeom>
        </p:spPr>
      </p:pic>
      <p:sp>
        <p:nvSpPr>
          <p:cNvPr id="61" name="Text 44"/>
          <p:cNvSpPr/>
          <p:nvPr/>
        </p:nvSpPr>
        <p:spPr>
          <a:xfrm>
            <a:off x="3625118" y="5657850"/>
            <a:ext cx="450140" cy="228600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ALB</a:t>
            </a:r>
            <a:endParaRPr lang="en-US" sz="900" dirty="0"/>
          </a:p>
        </p:txBody>
      </p:sp>
      <p:pic>
        <p:nvPicPr>
          <p:cNvPr id="62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8121" y="5715000"/>
            <a:ext cx="100013" cy="114300"/>
          </a:xfrm>
          <a:prstGeom prst="rect">
            <a:avLst/>
          </a:prstGeom>
        </p:spPr>
      </p:pic>
      <p:sp>
        <p:nvSpPr>
          <p:cNvPr id="63" name="Shape 45"/>
          <p:cNvSpPr/>
          <p:nvPr/>
        </p:nvSpPr>
        <p:spPr>
          <a:xfrm>
            <a:off x="4332433" y="5657850"/>
            <a:ext cx="880021" cy="228600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46"/>
          <p:cNvSpPr/>
          <p:nvPr/>
        </p:nvSpPr>
        <p:spPr>
          <a:xfrm>
            <a:off x="4332433" y="5657850"/>
            <a:ext cx="951458" cy="228600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Group</a:t>
            </a:r>
            <a:endParaRPr lang="en-US" sz="900" dirty="0"/>
          </a:p>
        </p:txBody>
      </p:sp>
      <p:pic>
        <p:nvPicPr>
          <p:cNvPr id="65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6754" y="5715000"/>
            <a:ext cx="100013" cy="114300"/>
          </a:xfrm>
          <a:prstGeom prst="rect">
            <a:avLst/>
          </a:prstGeom>
        </p:spPr>
      </p:pic>
      <p:sp>
        <p:nvSpPr>
          <p:cNvPr id="66" name="Shape 47"/>
          <p:cNvSpPr/>
          <p:nvPr/>
        </p:nvSpPr>
        <p:spPr>
          <a:xfrm>
            <a:off x="5541066" y="5657850"/>
            <a:ext cx="916577" cy="228600"/>
          </a:xfrm>
          <a:prstGeom prst="rect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48"/>
          <p:cNvSpPr/>
          <p:nvPr/>
        </p:nvSpPr>
        <p:spPr>
          <a:xfrm>
            <a:off x="5541066" y="5657850"/>
            <a:ext cx="988014" cy="228600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EC2 Instances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5722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42913"/>
            <a:ext cx="225028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7953" y="428625"/>
            <a:ext cx="438274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 Scaling Group Configuration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428625" y="942975"/>
            <a:ext cx="4057650" cy="24860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428625" y="942975"/>
            <a:ext cx="28575" cy="2486025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1143000"/>
            <a:ext cx="107156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2956" y="1114425"/>
            <a:ext cx="12655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Template</a:t>
            </a:r>
            <a:endParaRPr lang="en-US" sz="1125" dirty="0"/>
          </a:p>
        </p:txBody>
      </p:sp>
      <p:sp>
        <p:nvSpPr>
          <p:cNvPr id="9" name="Shape 4"/>
          <p:cNvSpPr/>
          <p:nvPr/>
        </p:nvSpPr>
        <p:spPr>
          <a:xfrm>
            <a:off x="600075" y="1428750"/>
            <a:ext cx="3714750" cy="94297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685800" y="1514475"/>
            <a:ext cx="3614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Template Configuration:</a:t>
            </a:r>
            <a:endParaRPr lang="en-US" sz="900" dirty="0"/>
          </a:p>
        </p:txBody>
      </p:sp>
      <p:sp>
        <p:nvSpPr>
          <p:cNvPr id="11" name="Text 6"/>
          <p:cNvSpPr/>
          <p:nvPr/>
        </p:nvSpPr>
        <p:spPr>
          <a:xfrm>
            <a:off x="685800" y="1718072"/>
            <a:ext cx="116858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AMI: my-web-app-ami</a:t>
            </a:r>
            <a:endParaRPr lang="en-US" sz="788" dirty="0"/>
          </a:p>
        </p:txBody>
      </p:sp>
      <p:sp>
        <p:nvSpPr>
          <p:cNvPr id="12" name="Text 7"/>
          <p:cNvSpPr/>
          <p:nvPr/>
        </p:nvSpPr>
        <p:spPr>
          <a:xfrm>
            <a:off x="685800" y="1860947"/>
            <a:ext cx="12081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Instance type: t2.micro</a:t>
            </a:r>
            <a:endParaRPr lang="en-US" sz="788" dirty="0"/>
          </a:p>
        </p:txBody>
      </p:sp>
      <p:sp>
        <p:nvSpPr>
          <p:cNvPr id="13" name="Text 8"/>
          <p:cNvSpPr/>
          <p:nvPr/>
        </p:nvSpPr>
        <p:spPr>
          <a:xfrm>
            <a:off x="685800" y="2003822"/>
            <a:ext cx="11884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Key pair: your-key-pair</a:t>
            </a:r>
            <a:endParaRPr lang="en-US" sz="788" dirty="0"/>
          </a:p>
        </p:txBody>
      </p:sp>
      <p:sp>
        <p:nvSpPr>
          <p:cNvPr id="14" name="Text 9"/>
          <p:cNvSpPr/>
          <p:nvPr/>
        </p:nvSpPr>
        <p:spPr>
          <a:xfrm>
            <a:off x="685800" y="2146697"/>
            <a:ext cx="1538334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Security group: web-server-sg</a:t>
            </a:r>
            <a:endParaRPr lang="en-US" sz="788" dirty="0"/>
          </a:p>
        </p:txBody>
      </p:sp>
      <p:sp>
        <p:nvSpPr>
          <p:cNvPr id="15" name="Shape 10"/>
          <p:cNvSpPr/>
          <p:nvPr/>
        </p:nvSpPr>
        <p:spPr>
          <a:xfrm>
            <a:off x="600075" y="2457450"/>
            <a:ext cx="3714750" cy="80010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685800" y="2543175"/>
            <a:ext cx="3614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Details:</a:t>
            </a:r>
            <a:endParaRPr lang="en-US" sz="900" dirty="0"/>
          </a:p>
        </p:txBody>
      </p:sp>
      <p:sp>
        <p:nvSpPr>
          <p:cNvPr id="17" name="Text 12"/>
          <p:cNvSpPr/>
          <p:nvPr/>
        </p:nvSpPr>
        <p:spPr>
          <a:xfrm>
            <a:off x="685800" y="2746772"/>
            <a:ext cx="1547431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IAM instance profile (optional)</a:t>
            </a:r>
            <a:endParaRPr lang="en-US" sz="788" dirty="0"/>
          </a:p>
        </p:txBody>
      </p:sp>
      <p:sp>
        <p:nvSpPr>
          <p:cNvPr id="18" name="Text 13"/>
          <p:cNvSpPr/>
          <p:nvPr/>
        </p:nvSpPr>
        <p:spPr>
          <a:xfrm>
            <a:off x="685800" y="2889647"/>
            <a:ext cx="1350420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User data script (optional)</a:t>
            </a:r>
            <a:endParaRPr lang="en-US" sz="788" dirty="0"/>
          </a:p>
        </p:txBody>
      </p:sp>
      <p:sp>
        <p:nvSpPr>
          <p:cNvPr id="19" name="Text 14"/>
          <p:cNvSpPr/>
          <p:nvPr/>
        </p:nvSpPr>
        <p:spPr>
          <a:xfrm>
            <a:off x="685800" y="3032522"/>
            <a:ext cx="10924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Monitoring: Enabled</a:t>
            </a:r>
            <a:endParaRPr lang="en-US" sz="788" dirty="0"/>
          </a:p>
        </p:txBody>
      </p:sp>
      <p:sp>
        <p:nvSpPr>
          <p:cNvPr id="20" name="Shape 15"/>
          <p:cNvSpPr/>
          <p:nvPr/>
        </p:nvSpPr>
        <p:spPr>
          <a:xfrm>
            <a:off x="428625" y="3600450"/>
            <a:ext cx="4057650" cy="1714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428625" y="3600450"/>
            <a:ext cx="28575" cy="1714500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3800475"/>
            <a:ext cx="178594" cy="14287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64394" y="3771900"/>
            <a:ext cx="135446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ASG Configuration</a:t>
            </a:r>
            <a:endParaRPr lang="en-US" sz="1125" dirty="0"/>
          </a:p>
        </p:txBody>
      </p:sp>
      <p:sp>
        <p:nvSpPr>
          <p:cNvPr id="24" name="Shape 18"/>
          <p:cNvSpPr/>
          <p:nvPr/>
        </p:nvSpPr>
        <p:spPr>
          <a:xfrm>
            <a:off x="600075" y="4086225"/>
            <a:ext cx="3714750" cy="31432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9"/>
          <p:cNvSpPr/>
          <p:nvPr/>
        </p:nvSpPr>
        <p:spPr>
          <a:xfrm>
            <a:off x="657225" y="4157663"/>
            <a:ext cx="1016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Desired Capacity:</a:t>
            </a:r>
            <a:endParaRPr lang="en-US" sz="900" dirty="0"/>
          </a:p>
        </p:txBody>
      </p:sp>
      <p:sp>
        <p:nvSpPr>
          <p:cNvPr id="26" name="Shape 20"/>
          <p:cNvSpPr/>
          <p:nvPr/>
        </p:nvSpPr>
        <p:spPr>
          <a:xfrm>
            <a:off x="4086141" y="4143375"/>
            <a:ext cx="171534" cy="20002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1"/>
          <p:cNvSpPr/>
          <p:nvPr/>
        </p:nvSpPr>
        <p:spPr>
          <a:xfrm>
            <a:off x="4086141" y="4143375"/>
            <a:ext cx="242971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88" dirty="0"/>
          </a:p>
        </p:txBody>
      </p:sp>
      <p:sp>
        <p:nvSpPr>
          <p:cNvPr id="28" name="Shape 22"/>
          <p:cNvSpPr/>
          <p:nvPr/>
        </p:nvSpPr>
        <p:spPr>
          <a:xfrm>
            <a:off x="600075" y="4457700"/>
            <a:ext cx="3714750" cy="31432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3"/>
          <p:cNvSpPr/>
          <p:nvPr/>
        </p:nvSpPr>
        <p:spPr>
          <a:xfrm>
            <a:off x="657225" y="4529138"/>
            <a:ext cx="8740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Minimum Size:</a:t>
            </a:r>
            <a:endParaRPr lang="en-US" sz="900" dirty="0"/>
          </a:p>
        </p:txBody>
      </p:sp>
      <p:sp>
        <p:nvSpPr>
          <p:cNvPr id="30" name="Shape 24"/>
          <p:cNvSpPr/>
          <p:nvPr/>
        </p:nvSpPr>
        <p:spPr>
          <a:xfrm>
            <a:off x="4086141" y="4514850"/>
            <a:ext cx="171534" cy="20002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5"/>
          <p:cNvSpPr/>
          <p:nvPr/>
        </p:nvSpPr>
        <p:spPr>
          <a:xfrm>
            <a:off x="4086141" y="4514850"/>
            <a:ext cx="242971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88" dirty="0"/>
          </a:p>
        </p:txBody>
      </p:sp>
      <p:sp>
        <p:nvSpPr>
          <p:cNvPr id="32" name="Shape 26"/>
          <p:cNvSpPr/>
          <p:nvPr/>
        </p:nvSpPr>
        <p:spPr>
          <a:xfrm>
            <a:off x="600075" y="4829175"/>
            <a:ext cx="3714750" cy="31432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27"/>
          <p:cNvSpPr/>
          <p:nvPr/>
        </p:nvSpPr>
        <p:spPr>
          <a:xfrm>
            <a:off x="657225" y="4900613"/>
            <a:ext cx="8986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Maximum Size:</a:t>
            </a:r>
            <a:endParaRPr lang="en-US" sz="900" dirty="0"/>
          </a:p>
        </p:txBody>
      </p:sp>
      <p:sp>
        <p:nvSpPr>
          <p:cNvPr id="34" name="Shape 28"/>
          <p:cNvSpPr/>
          <p:nvPr/>
        </p:nvSpPr>
        <p:spPr>
          <a:xfrm>
            <a:off x="4086141" y="4886325"/>
            <a:ext cx="171534" cy="20002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29"/>
          <p:cNvSpPr/>
          <p:nvPr/>
        </p:nvSpPr>
        <p:spPr>
          <a:xfrm>
            <a:off x="4086141" y="4886325"/>
            <a:ext cx="242971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88" dirty="0"/>
          </a:p>
        </p:txBody>
      </p:sp>
      <p:sp>
        <p:nvSpPr>
          <p:cNvPr id="36" name="Shape 30"/>
          <p:cNvSpPr/>
          <p:nvPr/>
        </p:nvSpPr>
        <p:spPr>
          <a:xfrm>
            <a:off x="4657725" y="942975"/>
            <a:ext cx="4057650" cy="26860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1"/>
          <p:cNvSpPr/>
          <p:nvPr/>
        </p:nvSpPr>
        <p:spPr>
          <a:xfrm>
            <a:off x="4657725" y="942975"/>
            <a:ext cx="28575" cy="2686050"/>
          </a:xfrm>
          <a:prstGeom prst="rect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1143000"/>
            <a:ext cx="142875" cy="142875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5057775" y="1114425"/>
            <a:ext cx="112971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Scaling Policies</a:t>
            </a:r>
            <a:endParaRPr lang="en-US" sz="1125" dirty="0"/>
          </a:p>
        </p:txBody>
      </p:sp>
      <p:sp>
        <p:nvSpPr>
          <p:cNvPr id="40" name="Shape 33"/>
          <p:cNvSpPr/>
          <p:nvPr/>
        </p:nvSpPr>
        <p:spPr>
          <a:xfrm>
            <a:off x="4829175" y="1428750"/>
            <a:ext cx="3714750" cy="1028700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4"/>
          <p:cNvSpPr/>
          <p:nvPr/>
        </p:nvSpPr>
        <p:spPr>
          <a:xfrm>
            <a:off x="4943475" y="1543050"/>
            <a:ext cx="35575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Tracking Policy</a:t>
            </a:r>
            <a:endParaRPr lang="en-US" sz="900" dirty="0"/>
          </a:p>
        </p:txBody>
      </p:sp>
      <p:sp>
        <p:nvSpPr>
          <p:cNvPr id="42" name="Text 35"/>
          <p:cNvSpPr/>
          <p:nvPr/>
        </p:nvSpPr>
        <p:spPr>
          <a:xfrm>
            <a:off x="4943475" y="1775222"/>
            <a:ext cx="159344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Metric: Average CPU Utilization</a:t>
            </a:r>
            <a:endParaRPr lang="en-US" sz="788" dirty="0"/>
          </a:p>
        </p:txBody>
      </p:sp>
      <p:sp>
        <p:nvSpPr>
          <p:cNvPr id="43" name="Text 36"/>
          <p:cNvSpPr/>
          <p:nvPr/>
        </p:nvSpPr>
        <p:spPr>
          <a:xfrm>
            <a:off x="4943475" y="1918097"/>
            <a:ext cx="96756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Target Value: 50%</a:t>
            </a:r>
            <a:endParaRPr lang="en-US" sz="788" dirty="0"/>
          </a:p>
        </p:txBody>
      </p:sp>
      <p:sp>
        <p:nvSpPr>
          <p:cNvPr id="44" name="Text 37"/>
          <p:cNvSpPr/>
          <p:nvPr/>
        </p:nvSpPr>
        <p:spPr>
          <a:xfrm>
            <a:off x="4943475" y="2060972"/>
            <a:ext cx="1682660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Scale-out cooldown: 300 seconds</a:t>
            </a:r>
            <a:endParaRPr lang="en-US" sz="788" dirty="0"/>
          </a:p>
        </p:txBody>
      </p:sp>
      <p:sp>
        <p:nvSpPr>
          <p:cNvPr id="45" name="Text 38"/>
          <p:cNvSpPr/>
          <p:nvPr/>
        </p:nvSpPr>
        <p:spPr>
          <a:xfrm>
            <a:off x="4943475" y="2203847"/>
            <a:ext cx="1611836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Scale-in cooldown: 300 seconds</a:t>
            </a:r>
            <a:endParaRPr lang="en-US" sz="788" dirty="0"/>
          </a:p>
        </p:txBody>
      </p:sp>
      <p:sp>
        <p:nvSpPr>
          <p:cNvPr id="46" name="Shape 39"/>
          <p:cNvSpPr/>
          <p:nvPr/>
        </p:nvSpPr>
        <p:spPr>
          <a:xfrm>
            <a:off x="4829175" y="2571750"/>
            <a:ext cx="3714750" cy="885825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0"/>
          <p:cNvSpPr/>
          <p:nvPr/>
        </p:nvSpPr>
        <p:spPr>
          <a:xfrm>
            <a:off x="4943475" y="2686050"/>
            <a:ext cx="35575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Step Scaling (Optional)</a:t>
            </a:r>
            <a:endParaRPr lang="en-US" sz="900" dirty="0"/>
          </a:p>
        </p:txBody>
      </p:sp>
      <p:sp>
        <p:nvSpPr>
          <p:cNvPr id="48" name="Text 41"/>
          <p:cNvSpPr/>
          <p:nvPr/>
        </p:nvSpPr>
        <p:spPr>
          <a:xfrm>
            <a:off x="4943475" y="2918222"/>
            <a:ext cx="1374921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Scale out when CPU &gt; 70%</a:t>
            </a:r>
            <a:endParaRPr lang="en-US" sz="788" dirty="0"/>
          </a:p>
        </p:txBody>
      </p:sp>
      <p:sp>
        <p:nvSpPr>
          <p:cNvPr id="49" name="Text 42"/>
          <p:cNvSpPr/>
          <p:nvPr/>
        </p:nvSpPr>
        <p:spPr>
          <a:xfrm>
            <a:off x="4943475" y="3061097"/>
            <a:ext cx="1304097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Scale in when CPU &lt; 25%</a:t>
            </a:r>
            <a:endParaRPr lang="en-US" sz="788" dirty="0"/>
          </a:p>
        </p:txBody>
      </p:sp>
      <p:sp>
        <p:nvSpPr>
          <p:cNvPr id="50" name="Text 43"/>
          <p:cNvSpPr/>
          <p:nvPr/>
        </p:nvSpPr>
        <p:spPr>
          <a:xfrm>
            <a:off x="4943475" y="3203972"/>
            <a:ext cx="1750554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CloudWatch alarms trigger scaling</a:t>
            </a:r>
            <a:endParaRPr lang="en-US" sz="788" dirty="0"/>
          </a:p>
        </p:txBody>
      </p:sp>
      <p:sp>
        <p:nvSpPr>
          <p:cNvPr id="51" name="Shape 44"/>
          <p:cNvSpPr/>
          <p:nvPr/>
        </p:nvSpPr>
        <p:spPr>
          <a:xfrm>
            <a:off x="4657725" y="3800475"/>
            <a:ext cx="40576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45"/>
          <p:cNvSpPr/>
          <p:nvPr/>
        </p:nvSpPr>
        <p:spPr>
          <a:xfrm>
            <a:off x="4657725" y="3800475"/>
            <a:ext cx="28575" cy="1514475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4000500"/>
            <a:ext cx="178594" cy="142875"/>
          </a:xfrm>
          <a:prstGeom prst="rect">
            <a:avLst/>
          </a:prstGeom>
        </p:spPr>
      </p:pic>
      <p:sp>
        <p:nvSpPr>
          <p:cNvPr id="54" name="Text 46"/>
          <p:cNvSpPr/>
          <p:nvPr/>
        </p:nvSpPr>
        <p:spPr>
          <a:xfrm>
            <a:off x="5093494" y="3971925"/>
            <a:ext cx="168366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Network Configuration</a:t>
            </a:r>
            <a:endParaRPr lang="en-US" sz="1125" dirty="0"/>
          </a:p>
        </p:txBody>
      </p:sp>
      <p:pic>
        <p:nvPicPr>
          <p:cNvPr id="5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4314825"/>
            <a:ext cx="114300" cy="114300"/>
          </a:xfrm>
          <a:prstGeom prst="rect">
            <a:avLst/>
          </a:prstGeom>
        </p:spPr>
      </p:pic>
      <p:sp>
        <p:nvSpPr>
          <p:cNvPr id="56" name="Text 47"/>
          <p:cNvSpPr/>
          <p:nvPr/>
        </p:nvSpPr>
        <p:spPr>
          <a:xfrm>
            <a:off x="5000625" y="4286250"/>
            <a:ext cx="117375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VPC: Select your VPC</a:t>
            </a:r>
            <a:endParaRPr lang="en-US" sz="900" dirty="0"/>
          </a:p>
        </p:txBody>
      </p:sp>
      <p:pic>
        <p:nvPicPr>
          <p:cNvPr id="57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4543425"/>
            <a:ext cx="114300" cy="114300"/>
          </a:xfrm>
          <a:prstGeom prst="rect">
            <a:avLst/>
          </a:prstGeom>
        </p:spPr>
      </p:pic>
      <p:sp>
        <p:nvSpPr>
          <p:cNvPr id="58" name="Text 48"/>
          <p:cNvSpPr/>
          <p:nvPr/>
        </p:nvSpPr>
        <p:spPr>
          <a:xfrm>
            <a:off x="5000625" y="4514850"/>
            <a:ext cx="165165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Subnets: Multiple AZs (public)</a:t>
            </a:r>
            <a:endParaRPr lang="en-US" sz="900" dirty="0"/>
          </a:p>
        </p:txBody>
      </p:sp>
      <p:pic>
        <p:nvPicPr>
          <p:cNvPr id="59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4772025"/>
            <a:ext cx="114300" cy="114300"/>
          </a:xfrm>
          <a:prstGeom prst="rect">
            <a:avLst/>
          </a:prstGeom>
        </p:spPr>
      </p:pic>
      <p:sp>
        <p:nvSpPr>
          <p:cNvPr id="60" name="Text 49"/>
          <p:cNvSpPr/>
          <p:nvPr/>
        </p:nvSpPr>
        <p:spPr>
          <a:xfrm>
            <a:off x="5000625" y="4743450"/>
            <a:ext cx="232464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Load balancer: Attach to ALB target group</a:t>
            </a:r>
            <a:endParaRPr lang="en-US" sz="900" dirty="0"/>
          </a:p>
        </p:txBody>
      </p:sp>
      <p:pic>
        <p:nvPicPr>
          <p:cNvPr id="6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5000625"/>
            <a:ext cx="114300" cy="114300"/>
          </a:xfrm>
          <a:prstGeom prst="rect">
            <a:avLst/>
          </a:prstGeom>
        </p:spPr>
      </p:pic>
      <p:sp>
        <p:nvSpPr>
          <p:cNvPr id="62" name="Text 50"/>
          <p:cNvSpPr/>
          <p:nvPr/>
        </p:nvSpPr>
        <p:spPr>
          <a:xfrm>
            <a:off x="5000625" y="4972050"/>
            <a:ext cx="12838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 check type: ELB</a:t>
            </a:r>
            <a:endParaRPr lang="en-US" sz="900" dirty="0"/>
          </a:p>
        </p:txBody>
      </p:sp>
      <p:sp>
        <p:nvSpPr>
          <p:cNvPr id="63" name="Shape 51"/>
          <p:cNvSpPr/>
          <p:nvPr/>
        </p:nvSpPr>
        <p:spPr>
          <a:xfrm>
            <a:off x="428625" y="5486400"/>
            <a:ext cx="8286750" cy="6572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52"/>
          <p:cNvSpPr/>
          <p:nvPr/>
        </p:nvSpPr>
        <p:spPr>
          <a:xfrm>
            <a:off x="542925" y="5600700"/>
            <a:ext cx="81295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 Scaling Benefits</a:t>
            </a:r>
            <a:endParaRPr lang="en-US" sz="1013" dirty="0"/>
          </a:p>
        </p:txBody>
      </p:sp>
      <p:pic>
        <p:nvPicPr>
          <p:cNvPr id="65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28" y="5886450"/>
            <a:ext cx="71438" cy="114300"/>
          </a:xfrm>
          <a:prstGeom prst="rect">
            <a:avLst/>
          </a:prstGeom>
        </p:spPr>
      </p:pic>
      <p:sp>
        <p:nvSpPr>
          <p:cNvPr id="66" name="Text 53"/>
          <p:cNvSpPr/>
          <p:nvPr/>
        </p:nvSpPr>
        <p:spPr>
          <a:xfrm>
            <a:off x="2414615" y="5857875"/>
            <a:ext cx="10536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Optimization</a:t>
            </a:r>
            <a:endParaRPr lang="en-US" sz="900" dirty="0"/>
          </a:p>
        </p:txBody>
      </p:sp>
      <p:pic>
        <p:nvPicPr>
          <p:cNvPr id="67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5397" y="5886450"/>
            <a:ext cx="114300" cy="114300"/>
          </a:xfrm>
          <a:prstGeom prst="rect">
            <a:avLst/>
          </a:prstGeom>
        </p:spPr>
      </p:pic>
      <p:sp>
        <p:nvSpPr>
          <p:cNvPr id="68" name="Text 54"/>
          <p:cNvSpPr/>
          <p:nvPr/>
        </p:nvSpPr>
        <p:spPr>
          <a:xfrm>
            <a:off x="3796847" y="5857875"/>
            <a:ext cx="95703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 Availability</a:t>
            </a:r>
            <a:endParaRPr lang="en-US" sz="900" dirty="0"/>
          </a:p>
        </p:txBody>
      </p:sp>
      <p:pic>
        <p:nvPicPr>
          <p:cNvPr id="69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1049" y="5886450"/>
            <a:ext cx="128588" cy="114300"/>
          </a:xfrm>
          <a:prstGeom prst="rect">
            <a:avLst/>
          </a:prstGeom>
        </p:spPr>
      </p:pic>
      <p:sp>
        <p:nvSpPr>
          <p:cNvPr id="70" name="Text 55"/>
          <p:cNvSpPr/>
          <p:nvPr/>
        </p:nvSpPr>
        <p:spPr>
          <a:xfrm>
            <a:off x="5096787" y="5857875"/>
            <a:ext cx="7818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</a:t>
            </a:r>
            <a:endParaRPr lang="en-US" sz="900" dirty="0"/>
          </a:p>
        </p:txBody>
      </p:sp>
      <p:pic>
        <p:nvPicPr>
          <p:cNvPr id="71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5771" y="5886450"/>
            <a:ext cx="114300" cy="114300"/>
          </a:xfrm>
          <a:prstGeom prst="rect">
            <a:avLst/>
          </a:prstGeom>
        </p:spPr>
      </p:pic>
      <p:sp>
        <p:nvSpPr>
          <p:cNvPr id="72" name="Text 56"/>
          <p:cNvSpPr/>
          <p:nvPr/>
        </p:nvSpPr>
        <p:spPr>
          <a:xfrm>
            <a:off x="6207221" y="5857875"/>
            <a:ext cx="72216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Automation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7151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42913"/>
            <a:ext cx="257175" cy="2571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0100" y="428625"/>
            <a:ext cx="290320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 and Alerts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428625" y="942975"/>
            <a:ext cx="4057650" cy="26289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428625" y="942975"/>
            <a:ext cx="28575" cy="2628900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1143000"/>
            <a:ext cx="160734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46534" y="1114425"/>
            <a:ext cx="146689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CloudWatch Metrics</a:t>
            </a:r>
            <a:endParaRPr lang="en-US" sz="1125" dirty="0"/>
          </a:p>
        </p:txBody>
      </p:sp>
      <p:sp>
        <p:nvSpPr>
          <p:cNvPr id="9" name="Shape 4"/>
          <p:cNvSpPr/>
          <p:nvPr/>
        </p:nvSpPr>
        <p:spPr>
          <a:xfrm>
            <a:off x="600075" y="1428750"/>
            <a:ext cx="3714750" cy="94297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685800" y="1514475"/>
            <a:ext cx="3614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EC2 Metrics:</a:t>
            </a:r>
            <a:endParaRPr lang="en-US" sz="900" dirty="0"/>
          </a:p>
        </p:txBody>
      </p:sp>
      <p:sp>
        <p:nvSpPr>
          <p:cNvPr id="11" name="Text 6"/>
          <p:cNvSpPr/>
          <p:nvPr/>
        </p:nvSpPr>
        <p:spPr>
          <a:xfrm>
            <a:off x="685800" y="1718072"/>
            <a:ext cx="8318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CPU Utilization</a:t>
            </a:r>
            <a:endParaRPr lang="en-US" sz="788" dirty="0"/>
          </a:p>
        </p:txBody>
      </p:sp>
      <p:sp>
        <p:nvSpPr>
          <p:cNvPr id="12" name="Text 7"/>
          <p:cNvSpPr/>
          <p:nvPr/>
        </p:nvSpPr>
        <p:spPr>
          <a:xfrm>
            <a:off x="685800" y="1860947"/>
            <a:ext cx="8723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Network In/Out</a:t>
            </a:r>
            <a:endParaRPr lang="en-US" sz="788" dirty="0"/>
          </a:p>
        </p:txBody>
      </p:sp>
      <p:sp>
        <p:nvSpPr>
          <p:cNvPr id="13" name="Text 8"/>
          <p:cNvSpPr/>
          <p:nvPr/>
        </p:nvSpPr>
        <p:spPr>
          <a:xfrm>
            <a:off x="685800" y="2003822"/>
            <a:ext cx="88624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Disk Read/Write</a:t>
            </a:r>
            <a:endParaRPr lang="en-US" sz="788" dirty="0"/>
          </a:p>
        </p:txBody>
      </p:sp>
      <p:sp>
        <p:nvSpPr>
          <p:cNvPr id="14" name="Text 9"/>
          <p:cNvSpPr/>
          <p:nvPr/>
        </p:nvSpPr>
        <p:spPr>
          <a:xfrm>
            <a:off x="685800" y="2146697"/>
            <a:ext cx="104036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Status Check Failed</a:t>
            </a:r>
            <a:endParaRPr lang="en-US" sz="788" dirty="0"/>
          </a:p>
        </p:txBody>
      </p:sp>
      <p:sp>
        <p:nvSpPr>
          <p:cNvPr id="15" name="Shape 10"/>
          <p:cNvSpPr/>
          <p:nvPr/>
        </p:nvSpPr>
        <p:spPr>
          <a:xfrm>
            <a:off x="600075" y="2457450"/>
            <a:ext cx="3714750" cy="94297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685800" y="2543175"/>
            <a:ext cx="3614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ALB Metrics:</a:t>
            </a:r>
            <a:endParaRPr lang="en-US" sz="900" dirty="0"/>
          </a:p>
        </p:txBody>
      </p:sp>
      <p:sp>
        <p:nvSpPr>
          <p:cNvPr id="17" name="Text 12"/>
          <p:cNvSpPr/>
          <p:nvPr/>
        </p:nvSpPr>
        <p:spPr>
          <a:xfrm>
            <a:off x="685800" y="2746772"/>
            <a:ext cx="8268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Request Count</a:t>
            </a:r>
            <a:endParaRPr lang="en-US" sz="788" dirty="0"/>
          </a:p>
        </p:txBody>
      </p:sp>
      <p:sp>
        <p:nvSpPr>
          <p:cNvPr id="18" name="Text 13"/>
          <p:cNvSpPr/>
          <p:nvPr/>
        </p:nvSpPr>
        <p:spPr>
          <a:xfrm>
            <a:off x="685800" y="2889647"/>
            <a:ext cx="117110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Target Response Time</a:t>
            </a:r>
            <a:endParaRPr lang="en-US" sz="788" dirty="0"/>
          </a:p>
        </p:txBody>
      </p:sp>
      <p:sp>
        <p:nvSpPr>
          <p:cNvPr id="19" name="Text 14"/>
          <p:cNvSpPr/>
          <p:nvPr/>
        </p:nvSpPr>
        <p:spPr>
          <a:xfrm>
            <a:off x="685800" y="3032522"/>
            <a:ext cx="10504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Healthy Host Count</a:t>
            </a:r>
            <a:endParaRPr lang="en-US" sz="788" dirty="0"/>
          </a:p>
        </p:txBody>
      </p:sp>
      <p:sp>
        <p:nvSpPr>
          <p:cNvPr id="20" name="Text 15"/>
          <p:cNvSpPr/>
          <p:nvPr/>
        </p:nvSpPr>
        <p:spPr>
          <a:xfrm>
            <a:off x="685800" y="3175397"/>
            <a:ext cx="9624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HTTP Error Codes</a:t>
            </a:r>
            <a:endParaRPr lang="en-US" sz="788" dirty="0"/>
          </a:p>
        </p:txBody>
      </p:sp>
      <p:sp>
        <p:nvSpPr>
          <p:cNvPr id="21" name="Shape 16"/>
          <p:cNvSpPr/>
          <p:nvPr/>
        </p:nvSpPr>
        <p:spPr>
          <a:xfrm>
            <a:off x="428625" y="3743325"/>
            <a:ext cx="40576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428625" y="3743325"/>
            <a:ext cx="28575" cy="1514475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3943350"/>
            <a:ext cx="125016" cy="14287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810816" y="3914775"/>
            <a:ext cx="12771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SNS Notifications</a:t>
            </a:r>
            <a:endParaRPr lang="en-US" sz="1125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4257675"/>
            <a:ext cx="114300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71525" y="4229100"/>
            <a:ext cx="9598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SNS topic</a:t>
            </a:r>
            <a:endParaRPr lang="en-US" sz="900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4486275"/>
            <a:ext cx="114300" cy="1143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771525" y="4457700"/>
            <a:ext cx="143631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Subscribe email endpoint</a:t>
            </a:r>
            <a:endParaRPr lang="en-US" sz="900" dirty="0"/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4714875"/>
            <a:ext cx="114300" cy="11430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771525" y="4686300"/>
            <a:ext cx="135812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alarm actions</a:t>
            </a:r>
            <a:endParaRPr lang="en-US" sz="900" dirty="0"/>
          </a:p>
        </p:txBody>
      </p:sp>
      <p:pic>
        <p:nvPicPr>
          <p:cNvPr id="31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4943475"/>
            <a:ext cx="114300" cy="114300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771525" y="4914900"/>
            <a:ext cx="137754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 notification delivery</a:t>
            </a:r>
            <a:endParaRPr lang="en-US" sz="900" dirty="0"/>
          </a:p>
        </p:txBody>
      </p:sp>
      <p:sp>
        <p:nvSpPr>
          <p:cNvPr id="33" name="Shape 23"/>
          <p:cNvSpPr/>
          <p:nvPr/>
        </p:nvSpPr>
        <p:spPr>
          <a:xfrm>
            <a:off x="4657725" y="942975"/>
            <a:ext cx="4057650" cy="28289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24"/>
          <p:cNvSpPr/>
          <p:nvPr/>
        </p:nvSpPr>
        <p:spPr>
          <a:xfrm>
            <a:off x="4657725" y="942975"/>
            <a:ext cx="28575" cy="2828925"/>
          </a:xfrm>
          <a:prstGeom prst="rect">
            <a:avLst/>
          </a:pr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1143000"/>
            <a:ext cx="142875" cy="142875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5057775" y="1114425"/>
            <a:ext cx="143918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CloudWatch Alarms</a:t>
            </a:r>
            <a:endParaRPr lang="en-US" sz="1125" dirty="0"/>
          </a:p>
        </p:txBody>
      </p:sp>
      <p:sp>
        <p:nvSpPr>
          <p:cNvPr id="37" name="Shape 26"/>
          <p:cNvSpPr/>
          <p:nvPr/>
        </p:nvSpPr>
        <p:spPr>
          <a:xfrm>
            <a:off x="4829175" y="1428750"/>
            <a:ext cx="3714750" cy="1028700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27"/>
          <p:cNvSpPr/>
          <p:nvPr/>
        </p:nvSpPr>
        <p:spPr>
          <a:xfrm>
            <a:off x="4943475" y="1543050"/>
            <a:ext cx="35575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 CPU Alarm</a:t>
            </a:r>
            <a:endParaRPr lang="en-US" sz="900" dirty="0"/>
          </a:p>
        </p:txBody>
      </p:sp>
      <p:sp>
        <p:nvSpPr>
          <p:cNvPr id="39" name="Text 28"/>
          <p:cNvSpPr/>
          <p:nvPr/>
        </p:nvSpPr>
        <p:spPr>
          <a:xfrm>
            <a:off x="4943475" y="1775222"/>
            <a:ext cx="11569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Metric: CPUUtilization</a:t>
            </a:r>
            <a:endParaRPr lang="en-US" sz="788" dirty="0"/>
          </a:p>
        </p:txBody>
      </p:sp>
      <p:sp>
        <p:nvSpPr>
          <p:cNvPr id="40" name="Text 29"/>
          <p:cNvSpPr/>
          <p:nvPr/>
        </p:nvSpPr>
        <p:spPr>
          <a:xfrm>
            <a:off x="4943475" y="1918097"/>
            <a:ext cx="93926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Threshold: &gt; 80%</a:t>
            </a:r>
            <a:endParaRPr lang="en-US" sz="788" dirty="0"/>
          </a:p>
        </p:txBody>
      </p:sp>
      <p:sp>
        <p:nvSpPr>
          <p:cNvPr id="41" name="Text 30"/>
          <p:cNvSpPr/>
          <p:nvPr/>
        </p:nvSpPr>
        <p:spPr>
          <a:xfrm>
            <a:off x="4943475" y="2060972"/>
            <a:ext cx="9604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Period: 5 minutes</a:t>
            </a:r>
            <a:endParaRPr lang="en-US" sz="788" dirty="0"/>
          </a:p>
        </p:txBody>
      </p:sp>
      <p:sp>
        <p:nvSpPr>
          <p:cNvPr id="42" name="Text 31"/>
          <p:cNvSpPr/>
          <p:nvPr/>
        </p:nvSpPr>
        <p:spPr>
          <a:xfrm>
            <a:off x="4943475" y="2203847"/>
            <a:ext cx="1489221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Action: Send SNS notification</a:t>
            </a:r>
            <a:endParaRPr lang="en-US" sz="788" dirty="0"/>
          </a:p>
        </p:txBody>
      </p:sp>
      <p:sp>
        <p:nvSpPr>
          <p:cNvPr id="43" name="Shape 32"/>
          <p:cNvSpPr/>
          <p:nvPr/>
        </p:nvSpPr>
        <p:spPr>
          <a:xfrm>
            <a:off x="4829175" y="2571750"/>
            <a:ext cx="3714750" cy="1028700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33"/>
          <p:cNvSpPr/>
          <p:nvPr/>
        </p:nvSpPr>
        <p:spPr>
          <a:xfrm>
            <a:off x="4943475" y="2686050"/>
            <a:ext cx="35575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Unhealthy Hosts Alarm</a:t>
            </a:r>
            <a:endParaRPr lang="en-US" sz="900" dirty="0"/>
          </a:p>
        </p:txBody>
      </p:sp>
      <p:sp>
        <p:nvSpPr>
          <p:cNvPr id="45" name="Text 34"/>
          <p:cNvSpPr/>
          <p:nvPr/>
        </p:nvSpPr>
        <p:spPr>
          <a:xfrm>
            <a:off x="4943475" y="2918222"/>
            <a:ext cx="1349611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Metric: HealthyHostCount</a:t>
            </a:r>
            <a:endParaRPr lang="en-US" sz="788" dirty="0"/>
          </a:p>
        </p:txBody>
      </p:sp>
      <p:sp>
        <p:nvSpPr>
          <p:cNvPr id="46" name="Text 35"/>
          <p:cNvSpPr/>
          <p:nvPr/>
        </p:nvSpPr>
        <p:spPr>
          <a:xfrm>
            <a:off x="4943475" y="3061097"/>
            <a:ext cx="7989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Threshold: &lt; 1</a:t>
            </a:r>
            <a:endParaRPr lang="en-US" sz="788" dirty="0"/>
          </a:p>
        </p:txBody>
      </p:sp>
      <p:sp>
        <p:nvSpPr>
          <p:cNvPr id="47" name="Text 36"/>
          <p:cNvSpPr/>
          <p:nvPr/>
        </p:nvSpPr>
        <p:spPr>
          <a:xfrm>
            <a:off x="4943475" y="3203972"/>
            <a:ext cx="9604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Period: 2 minutes</a:t>
            </a:r>
            <a:endParaRPr lang="en-US" sz="788" dirty="0"/>
          </a:p>
        </p:txBody>
      </p:sp>
      <p:sp>
        <p:nvSpPr>
          <p:cNvPr id="48" name="Text 37"/>
          <p:cNvSpPr/>
          <p:nvPr/>
        </p:nvSpPr>
        <p:spPr>
          <a:xfrm>
            <a:off x="4943475" y="3346847"/>
            <a:ext cx="1489221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Action: Send SNS notification</a:t>
            </a:r>
            <a:endParaRPr lang="en-US" sz="788" dirty="0"/>
          </a:p>
        </p:txBody>
      </p:sp>
      <p:sp>
        <p:nvSpPr>
          <p:cNvPr id="49" name="Shape 38"/>
          <p:cNvSpPr/>
          <p:nvPr/>
        </p:nvSpPr>
        <p:spPr>
          <a:xfrm>
            <a:off x="4657725" y="3943350"/>
            <a:ext cx="4057650" cy="15144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39"/>
          <p:cNvSpPr/>
          <p:nvPr/>
        </p:nvSpPr>
        <p:spPr>
          <a:xfrm>
            <a:off x="4657725" y="3943350"/>
            <a:ext cx="28575" cy="1514475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4143375"/>
            <a:ext cx="142875" cy="142875"/>
          </a:xfrm>
          <a:prstGeom prst="rect">
            <a:avLst/>
          </a:prstGeom>
        </p:spPr>
      </p:pic>
      <p:sp>
        <p:nvSpPr>
          <p:cNvPr id="52" name="Text 40"/>
          <p:cNvSpPr/>
          <p:nvPr/>
        </p:nvSpPr>
        <p:spPr>
          <a:xfrm>
            <a:off x="5057775" y="4114800"/>
            <a:ext cx="146605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Dashboard Creation</a:t>
            </a:r>
            <a:endParaRPr lang="en-US" sz="1125" dirty="0"/>
          </a:p>
        </p:txBody>
      </p:sp>
      <p:pic>
        <p:nvPicPr>
          <p:cNvPr id="53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457700"/>
            <a:ext cx="100013" cy="114300"/>
          </a:xfrm>
          <a:prstGeom prst="rect">
            <a:avLst/>
          </a:prstGeom>
        </p:spPr>
      </p:pic>
      <p:sp>
        <p:nvSpPr>
          <p:cNvPr id="54" name="Text 41"/>
          <p:cNvSpPr/>
          <p:nvPr/>
        </p:nvSpPr>
        <p:spPr>
          <a:xfrm>
            <a:off x="4986338" y="4429125"/>
            <a:ext cx="14584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custom dashboard</a:t>
            </a:r>
            <a:endParaRPr lang="en-US" sz="900" dirty="0"/>
          </a:p>
        </p:txBody>
      </p:sp>
      <p:pic>
        <p:nvPicPr>
          <p:cNvPr id="55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686300"/>
            <a:ext cx="100013" cy="114300"/>
          </a:xfrm>
          <a:prstGeom prst="rect">
            <a:avLst/>
          </a:prstGeom>
        </p:spPr>
      </p:pic>
      <p:sp>
        <p:nvSpPr>
          <p:cNvPr id="56" name="Text 42"/>
          <p:cNvSpPr/>
          <p:nvPr/>
        </p:nvSpPr>
        <p:spPr>
          <a:xfrm>
            <a:off x="4986338" y="4657725"/>
            <a:ext cx="11090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metric widgets</a:t>
            </a:r>
            <a:endParaRPr lang="en-US" sz="900" dirty="0"/>
          </a:p>
        </p:txBody>
      </p:sp>
      <p:pic>
        <p:nvPicPr>
          <p:cNvPr id="57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914900"/>
            <a:ext cx="100013" cy="114300"/>
          </a:xfrm>
          <a:prstGeom prst="rect">
            <a:avLst/>
          </a:prstGeom>
        </p:spPr>
      </p:pic>
      <p:sp>
        <p:nvSpPr>
          <p:cNvPr id="58" name="Text 43"/>
          <p:cNvSpPr/>
          <p:nvPr/>
        </p:nvSpPr>
        <p:spPr>
          <a:xfrm>
            <a:off x="4986338" y="4886325"/>
            <a:ext cx="12733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time ranges</a:t>
            </a:r>
            <a:endParaRPr lang="en-US" sz="900" dirty="0"/>
          </a:p>
        </p:txBody>
      </p:sp>
      <p:pic>
        <p:nvPicPr>
          <p:cNvPr id="59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5143500"/>
            <a:ext cx="100013" cy="114300"/>
          </a:xfrm>
          <a:prstGeom prst="rect">
            <a:avLst/>
          </a:prstGeom>
        </p:spPr>
      </p:pic>
      <p:sp>
        <p:nvSpPr>
          <p:cNvPr id="60" name="Text 44"/>
          <p:cNvSpPr/>
          <p:nvPr/>
        </p:nvSpPr>
        <p:spPr>
          <a:xfrm>
            <a:off x="4986338" y="5114925"/>
            <a:ext cx="149036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Share with team members</a:t>
            </a:r>
            <a:endParaRPr lang="en-US" sz="900" dirty="0"/>
          </a:p>
        </p:txBody>
      </p:sp>
      <p:sp>
        <p:nvSpPr>
          <p:cNvPr id="61" name="Shape 45"/>
          <p:cNvSpPr/>
          <p:nvPr/>
        </p:nvSpPr>
        <p:spPr>
          <a:xfrm>
            <a:off x="428625" y="5629275"/>
            <a:ext cx="8286750" cy="6572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46"/>
          <p:cNvSpPr/>
          <p:nvPr/>
        </p:nvSpPr>
        <p:spPr>
          <a:xfrm>
            <a:off x="542925" y="5743575"/>
            <a:ext cx="81295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 Best Practices</a:t>
            </a:r>
            <a:endParaRPr lang="en-US" sz="1013" dirty="0"/>
          </a:p>
        </p:txBody>
      </p:sp>
      <p:pic>
        <p:nvPicPr>
          <p:cNvPr id="63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0716" y="6029325"/>
            <a:ext cx="114300" cy="114300"/>
          </a:xfrm>
          <a:prstGeom prst="rect">
            <a:avLst/>
          </a:prstGeom>
        </p:spPr>
      </p:pic>
      <p:sp>
        <p:nvSpPr>
          <p:cNvPr id="64" name="Text 47"/>
          <p:cNvSpPr/>
          <p:nvPr/>
        </p:nvSpPr>
        <p:spPr>
          <a:xfrm>
            <a:off x="2012166" y="6000750"/>
            <a:ext cx="1234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Monitoring</a:t>
            </a:r>
            <a:endParaRPr lang="en-US" sz="900" dirty="0"/>
          </a:p>
        </p:txBody>
      </p:sp>
      <p:pic>
        <p:nvPicPr>
          <p:cNvPr id="65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3997" y="6029325"/>
            <a:ext cx="114300" cy="114300"/>
          </a:xfrm>
          <a:prstGeom prst="rect">
            <a:avLst/>
          </a:prstGeom>
        </p:spPr>
      </p:pic>
      <p:sp>
        <p:nvSpPr>
          <p:cNvPr id="66" name="Text 48"/>
          <p:cNvSpPr/>
          <p:nvPr/>
        </p:nvSpPr>
        <p:spPr>
          <a:xfrm>
            <a:off x="3575447" y="6000750"/>
            <a:ext cx="10642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Historical Analysis</a:t>
            </a:r>
            <a:endParaRPr lang="en-US" sz="900" dirty="0"/>
          </a:p>
        </p:txBody>
      </p:sp>
      <p:pic>
        <p:nvPicPr>
          <p:cNvPr id="67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6861" y="6029325"/>
            <a:ext cx="100013" cy="114300"/>
          </a:xfrm>
          <a:prstGeom prst="rect">
            <a:avLst/>
          </a:prstGeom>
        </p:spPr>
      </p:pic>
      <p:sp>
        <p:nvSpPr>
          <p:cNvPr id="68" name="Text 49"/>
          <p:cNvSpPr/>
          <p:nvPr/>
        </p:nvSpPr>
        <p:spPr>
          <a:xfrm>
            <a:off x="4954023" y="6000750"/>
            <a:ext cx="927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 Alerts</a:t>
            </a:r>
            <a:endParaRPr lang="en-US" sz="900" dirty="0"/>
          </a:p>
        </p:txBody>
      </p:sp>
      <p:pic>
        <p:nvPicPr>
          <p:cNvPr id="6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39092" y="6029325"/>
            <a:ext cx="142875" cy="114300"/>
          </a:xfrm>
          <a:prstGeom prst="rect">
            <a:avLst/>
          </a:prstGeom>
        </p:spPr>
      </p:pic>
      <p:sp>
        <p:nvSpPr>
          <p:cNvPr id="70" name="Text 50"/>
          <p:cNvSpPr/>
          <p:nvPr/>
        </p:nvSpPr>
        <p:spPr>
          <a:xfrm>
            <a:off x="6239117" y="6000750"/>
            <a:ext cx="11355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Collaboration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987</Words>
  <Application>Microsoft Office PowerPoint</Application>
  <PresentationFormat>On-screen Show (16:9)</PresentationFormat>
  <Paragraphs>277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Courier New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Khalid Mohamed Mahmoud Salman 19P5482</cp:lastModifiedBy>
  <cp:revision>2</cp:revision>
  <dcterms:created xsi:type="dcterms:W3CDTF">2025-06-15T12:24:04Z</dcterms:created>
  <dcterms:modified xsi:type="dcterms:W3CDTF">2025-06-16T02:00:05Z</dcterms:modified>
</cp:coreProperties>
</file>